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26211-B5BE-4BCE-BF11-FD1420366FA7}" type="datetimeFigureOut">
              <a:rPr lang="zh-TW" altLang="en-US"/>
              <a:pPr>
                <a:defRPr/>
              </a:pPr>
              <a:t>2014/6/22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90E257-2552-4085-A948-255CC793F9E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E0F4C-A143-4457-A6BE-70647C0BC64D}" type="datetimeFigureOut">
              <a:rPr lang="zh-TW" altLang="en-US"/>
              <a:pPr>
                <a:defRPr/>
              </a:pPr>
              <a:t>2014/6/22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88823-C522-4E4C-8CDE-0CB99E75247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AAFA2-A2D7-464D-98CA-BF7F5680C551}" type="datetimeFigureOut">
              <a:rPr lang="zh-TW" altLang="en-US"/>
              <a:pPr>
                <a:defRPr/>
              </a:pPr>
              <a:t>2014/6/22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1F0DD-7F95-4215-B6F2-E63001E1E68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FE62A-B6CD-4B23-8672-4BC06F8C81A5}" type="datetimeFigureOut">
              <a:rPr lang="zh-TW" altLang="en-US"/>
              <a:pPr>
                <a:defRPr/>
              </a:pPr>
              <a:t>2014/6/22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AF1EA-8713-4599-BDC7-A7BDACEDB81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BC6D3-F807-4E49-A6FF-DDB3A49809F2}" type="datetimeFigureOut">
              <a:rPr lang="zh-TW" altLang="en-US"/>
              <a:pPr>
                <a:defRPr/>
              </a:pPr>
              <a:t>2014/6/22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75DF7-AECA-4E00-A284-D306F436815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476B7F-1AAA-4A69-87CA-7483C56DA61B}" type="datetimeFigureOut">
              <a:rPr lang="zh-TW" altLang="en-US"/>
              <a:pPr>
                <a:defRPr/>
              </a:pPr>
              <a:t>2014/6/22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DE381-487E-4343-96E6-E2370284944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62D3D-8932-4248-BEFA-B4A2F7C54AD6}" type="datetimeFigureOut">
              <a:rPr lang="zh-TW" altLang="en-US"/>
              <a:pPr>
                <a:defRPr/>
              </a:pPr>
              <a:t>2014/6/22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0AE92-6972-4665-B64C-23AD927761D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93E19-5286-4ABE-8310-5B812F034CF2}" type="datetimeFigureOut">
              <a:rPr lang="zh-TW" altLang="en-US"/>
              <a:pPr>
                <a:defRPr/>
              </a:pPr>
              <a:t>2014/6/22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C14C3-D094-4C77-B0EF-F46817592CA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68D16-C73E-478F-8B29-270EDF25880F}" type="datetimeFigureOut">
              <a:rPr lang="zh-TW" altLang="en-US"/>
              <a:pPr>
                <a:defRPr/>
              </a:pPr>
              <a:t>2014/6/22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7974E-84A0-430D-80F2-A7A87851987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A2DD7-D69A-44CB-968C-EE4D8EAE8D83}" type="datetimeFigureOut">
              <a:rPr lang="zh-TW" altLang="en-US"/>
              <a:pPr>
                <a:defRPr/>
              </a:pPr>
              <a:t>2014/6/22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21FE0-5AAE-4334-BC15-C0B0F1A89D3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EB4F4-9255-48B5-BAFA-A35CF33A0064}" type="datetimeFigureOut">
              <a:rPr lang="zh-TW" altLang="en-US"/>
              <a:pPr>
                <a:defRPr/>
              </a:pPr>
              <a:t>2014/6/22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7E872-F3D2-4332-AA99-038E34FD761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131A4D2-D34B-4B67-AB24-70C4F3E1364C}" type="datetimeFigureOut">
              <a:rPr lang="zh-TW" altLang="en-US"/>
              <a:pPr>
                <a:defRPr/>
              </a:pPr>
              <a:t>2014/6/22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4EFA0E8-CCD1-48AF-BC60-A53AC7E994D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標題 1"/>
          <p:cNvSpPr>
            <a:spLocks noGrp="1"/>
          </p:cNvSpPr>
          <p:nvPr>
            <p:ph type="ctrTitle"/>
          </p:nvPr>
        </p:nvSpPr>
        <p:spPr>
          <a:xfrm>
            <a:off x="684213" y="476250"/>
            <a:ext cx="7772400" cy="431800"/>
          </a:xfrm>
        </p:spPr>
        <p:txBody>
          <a:bodyPr/>
          <a:lstStyle/>
          <a:p>
            <a:pPr eaLnBrk="1" hangingPunct="1"/>
            <a:r>
              <a:rPr lang="zh-TW" altLang="zh-TW" sz="3200" smtClean="0"/>
              <a:t>一、學制介紹</a:t>
            </a:r>
            <a:endParaRPr lang="zh-TW" altLang="en-US" sz="3200" smtClean="0"/>
          </a:p>
        </p:txBody>
      </p:sp>
      <p:sp>
        <p:nvSpPr>
          <p:cNvPr id="13314" name="副標題 2"/>
          <p:cNvSpPr>
            <a:spLocks noGrp="1"/>
          </p:cNvSpPr>
          <p:nvPr>
            <p:ph type="subTitle" idx="1"/>
          </p:nvPr>
        </p:nvSpPr>
        <p:spPr>
          <a:xfrm>
            <a:off x="684213" y="1052513"/>
            <a:ext cx="7775575" cy="5472112"/>
          </a:xfrm>
        </p:spPr>
        <p:txBody>
          <a:bodyPr/>
          <a:lstStyle/>
          <a:p>
            <a:pPr eaLnBrk="1" hangingPunct="1"/>
            <a:r>
              <a:rPr lang="zh-TW" altLang="zh-TW" sz="2800" smtClean="0">
                <a:solidFill>
                  <a:srgbClr val="FF0000"/>
                </a:solidFill>
              </a:rPr>
              <a:t>採取學年學分制</a:t>
            </a:r>
            <a:r>
              <a:rPr lang="en-US" altLang="zh-TW" sz="2800" smtClean="0">
                <a:solidFill>
                  <a:srgbClr val="FF0000"/>
                </a:solidFill>
              </a:rPr>
              <a:t>--</a:t>
            </a:r>
            <a:r>
              <a:rPr lang="zh-TW" altLang="en-US" sz="2800" smtClean="0">
                <a:solidFill>
                  <a:srgbClr val="FF0000"/>
                </a:solidFill>
              </a:rPr>
              <a:t>適用</a:t>
            </a:r>
            <a:r>
              <a:rPr lang="en-US" altLang="zh-TW" sz="2800" smtClean="0">
                <a:solidFill>
                  <a:srgbClr val="FF0000"/>
                </a:solidFill>
              </a:rPr>
              <a:t>103</a:t>
            </a:r>
            <a:r>
              <a:rPr lang="zh-TW" altLang="en-US" sz="2800" smtClean="0">
                <a:solidFill>
                  <a:srgbClr val="FF0000"/>
                </a:solidFill>
              </a:rPr>
              <a:t>學年度入學之</a:t>
            </a:r>
            <a:r>
              <a:rPr lang="zh-TW" altLang="zh-TW" sz="2800" smtClean="0">
                <a:solidFill>
                  <a:srgbClr val="FF0000"/>
                </a:solidFill>
              </a:rPr>
              <a:t>所有新生</a:t>
            </a:r>
          </a:p>
          <a:p>
            <a:pPr eaLnBrk="1" hangingPunct="1"/>
            <a:r>
              <a:rPr lang="zh-TW" altLang="zh-TW" sz="2800" smtClean="0">
                <a:solidFill>
                  <a:schemeClr val="accent1"/>
                </a:solidFill>
              </a:rPr>
              <a:t>各科成績採上</a:t>
            </a:r>
            <a:r>
              <a:rPr lang="zh-TW" altLang="en-US" sz="2800" smtClean="0">
                <a:solidFill>
                  <a:schemeClr val="accent1"/>
                </a:solidFill>
              </a:rPr>
              <a:t>、</a:t>
            </a:r>
            <a:r>
              <a:rPr lang="zh-TW" altLang="zh-TW" sz="2800" smtClean="0">
                <a:solidFill>
                  <a:schemeClr val="accent1"/>
                </a:solidFill>
              </a:rPr>
              <a:t>下學期平均計算</a:t>
            </a:r>
            <a:r>
              <a:rPr lang="en-US" altLang="zh-TW" sz="2800" smtClean="0">
                <a:solidFill>
                  <a:schemeClr val="accent1"/>
                </a:solidFill>
              </a:rPr>
              <a:t>—</a:t>
            </a:r>
          </a:p>
          <a:p>
            <a:pPr algn="l" eaLnBrk="1" hangingPunct="1"/>
            <a:r>
              <a:rPr lang="zh-TW" altLang="en-US" sz="2800" smtClean="0">
                <a:solidFill>
                  <a:schemeClr val="accent2"/>
                </a:solidFill>
              </a:rPr>
              <a:t>現在用一年級國文科作舉例</a:t>
            </a:r>
            <a:r>
              <a:rPr lang="zh-TW" altLang="zh-TW" sz="2800" smtClean="0">
                <a:solidFill>
                  <a:schemeClr val="tx1"/>
                </a:solidFill>
              </a:rPr>
              <a:t>，其他科目以此類推</a:t>
            </a:r>
            <a:endParaRPr lang="zh-TW" altLang="en-US" sz="2800" smtClean="0">
              <a:solidFill>
                <a:schemeClr val="accent2"/>
              </a:solidFill>
            </a:endParaRPr>
          </a:p>
          <a:p>
            <a:pPr eaLnBrk="1" hangingPunct="1"/>
            <a:endParaRPr lang="zh-TW" altLang="zh-TW" sz="2800" smtClean="0">
              <a:solidFill>
                <a:schemeClr val="accent2"/>
              </a:solidFill>
            </a:endParaRPr>
          </a:p>
          <a:p>
            <a:pPr eaLnBrk="1" hangingPunct="1"/>
            <a:endParaRPr lang="en-US" altLang="zh-TW" sz="4000" smtClean="0">
              <a:solidFill>
                <a:schemeClr val="tx1"/>
              </a:solidFill>
            </a:endParaRPr>
          </a:p>
          <a:p>
            <a:pPr eaLnBrk="1" hangingPunct="1"/>
            <a:endParaRPr lang="en-US" altLang="zh-TW" sz="4000" smtClean="0">
              <a:solidFill>
                <a:schemeClr val="tx1"/>
              </a:solidFill>
            </a:endParaRPr>
          </a:p>
          <a:p>
            <a:pPr eaLnBrk="1" hangingPunct="1"/>
            <a:endParaRPr lang="zh-TW" altLang="zh-TW" sz="4000" smtClean="0">
              <a:solidFill>
                <a:schemeClr val="tx1"/>
              </a:solidFill>
            </a:endParaRPr>
          </a:p>
          <a:p>
            <a:pPr eaLnBrk="1" hangingPunct="1"/>
            <a:r>
              <a:rPr lang="en-US" altLang="zh-TW" sz="4000" smtClean="0">
                <a:solidFill>
                  <a:schemeClr val="tx1"/>
                </a:solidFill>
              </a:rPr>
              <a:t> </a:t>
            </a:r>
            <a:endParaRPr lang="zh-TW" altLang="zh-TW" sz="2800" smtClean="0">
              <a:solidFill>
                <a:schemeClr val="tx1"/>
              </a:solidFill>
            </a:endParaRPr>
          </a:p>
          <a:p>
            <a:pPr eaLnBrk="1" hangingPunct="1"/>
            <a:endParaRPr lang="en-US" altLang="zh-TW" sz="2800" smtClean="0">
              <a:solidFill>
                <a:srgbClr val="FF0000"/>
              </a:solidFill>
            </a:endParaRPr>
          </a:p>
          <a:p>
            <a:pPr eaLnBrk="1" hangingPunct="1"/>
            <a:endParaRPr lang="en-US" altLang="zh-TW" sz="2800" smtClean="0">
              <a:solidFill>
                <a:srgbClr val="FF0000"/>
              </a:solidFill>
            </a:endParaRPr>
          </a:p>
          <a:p>
            <a:pPr eaLnBrk="1" hangingPunct="1"/>
            <a:endParaRPr lang="zh-TW" altLang="en-US" sz="4000" smtClean="0">
              <a:solidFill>
                <a:srgbClr val="898989"/>
              </a:solidFill>
            </a:endParaRPr>
          </a:p>
        </p:txBody>
      </p:sp>
      <p:graphicFrame>
        <p:nvGraphicFramePr>
          <p:cNvPr id="13360" name="Group 48"/>
          <p:cNvGraphicFramePr>
            <a:graphicFrameLocks noGrp="1"/>
          </p:cNvGraphicFramePr>
          <p:nvPr/>
        </p:nvGraphicFramePr>
        <p:xfrm>
          <a:off x="684213" y="3284538"/>
          <a:ext cx="7488237" cy="2408237"/>
        </p:xfrm>
        <a:graphic>
          <a:graphicData uri="http://schemas.openxmlformats.org/drawingml/2006/table">
            <a:tbl>
              <a:tblPr/>
              <a:tblGrid>
                <a:gridCol w="849312"/>
                <a:gridCol w="1166813"/>
                <a:gridCol w="1079500"/>
                <a:gridCol w="1512887"/>
                <a:gridCol w="2879725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科目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一上國文分數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一下國文分數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高一國文平均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及格授予學分與否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國文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46</a:t>
                      </a: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74</a:t>
                      </a: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60</a:t>
                      </a: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授予國文一上</a:t>
                      </a:r>
                      <a:r>
                        <a:rPr kumimoji="0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、一</a:t>
                      </a:r>
                      <a:r>
                        <a:rPr kumimoji="0" lang="zh-TW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下學分</a:t>
                      </a: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國文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72</a:t>
                      </a: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48</a:t>
                      </a: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60</a:t>
                      </a: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授予國文一上</a:t>
                      </a:r>
                      <a:r>
                        <a:rPr kumimoji="0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、一</a:t>
                      </a:r>
                      <a:r>
                        <a:rPr kumimoji="0" lang="zh-TW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下學分</a:t>
                      </a: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國文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54</a:t>
                      </a: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52</a:t>
                      </a: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53</a:t>
                      </a: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不授予一年級國文學分</a:t>
                      </a: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國文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54</a:t>
                      </a: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62</a:t>
                      </a: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58</a:t>
                      </a: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只授予國文一下學分</a:t>
                      </a: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國文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61</a:t>
                      </a: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41</a:t>
                      </a: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51</a:t>
                      </a: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</a:rPr>
                        <a:t>只授予國文一上學分</a:t>
                      </a: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zh-TW" sz="3200" smtClean="0"/>
              <a:t>二、成績考核規定</a:t>
            </a:r>
            <a:endParaRPr lang="zh-TW" altLang="en-US" sz="3200" smtClean="0"/>
          </a:p>
        </p:txBody>
      </p:sp>
      <p:sp>
        <p:nvSpPr>
          <p:cNvPr id="14338" name="內容版面配置區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eaLnBrk="1" hangingPunct="1"/>
            <a:r>
              <a:rPr lang="zh-TW" altLang="zh-TW" smtClean="0">
                <a:solidFill>
                  <a:srgbClr val="FF0000"/>
                </a:solidFill>
              </a:rPr>
              <a:t>第</a:t>
            </a:r>
            <a:r>
              <a:rPr lang="en-US" altLang="zh-TW" smtClean="0">
                <a:solidFill>
                  <a:srgbClr val="FF0000"/>
                </a:solidFill>
              </a:rPr>
              <a:t>1</a:t>
            </a:r>
            <a:r>
              <a:rPr lang="zh-TW" altLang="zh-TW" smtClean="0">
                <a:solidFill>
                  <a:srgbClr val="FF0000"/>
                </a:solidFill>
              </a:rPr>
              <a:t>次段考</a:t>
            </a:r>
            <a:r>
              <a:rPr lang="en-US" altLang="zh-TW" smtClean="0">
                <a:solidFill>
                  <a:srgbClr val="FF0000"/>
                </a:solidFill>
              </a:rPr>
              <a:t>----------------15%</a:t>
            </a:r>
            <a:endParaRPr lang="zh-TW" altLang="zh-TW" smtClean="0">
              <a:solidFill>
                <a:srgbClr val="FF0000"/>
              </a:solidFill>
            </a:endParaRPr>
          </a:p>
          <a:p>
            <a:pPr eaLnBrk="1" hangingPunct="1"/>
            <a:r>
              <a:rPr lang="zh-TW" altLang="zh-TW" smtClean="0">
                <a:solidFill>
                  <a:srgbClr val="FF0000"/>
                </a:solidFill>
              </a:rPr>
              <a:t>第</a:t>
            </a:r>
            <a:r>
              <a:rPr lang="en-US" altLang="zh-TW" smtClean="0">
                <a:solidFill>
                  <a:srgbClr val="FF0000"/>
                </a:solidFill>
              </a:rPr>
              <a:t>2</a:t>
            </a:r>
            <a:r>
              <a:rPr lang="zh-TW" altLang="zh-TW" smtClean="0">
                <a:solidFill>
                  <a:srgbClr val="FF0000"/>
                </a:solidFill>
              </a:rPr>
              <a:t>次段考</a:t>
            </a:r>
            <a:r>
              <a:rPr lang="en-US" altLang="zh-TW" smtClean="0">
                <a:solidFill>
                  <a:srgbClr val="FF0000"/>
                </a:solidFill>
              </a:rPr>
              <a:t>----------------15%</a:t>
            </a:r>
            <a:endParaRPr lang="zh-TW" altLang="zh-TW" smtClean="0">
              <a:solidFill>
                <a:srgbClr val="FF0000"/>
              </a:solidFill>
            </a:endParaRPr>
          </a:p>
          <a:p>
            <a:pPr eaLnBrk="1" hangingPunct="1"/>
            <a:r>
              <a:rPr lang="zh-TW" altLang="zh-TW" smtClean="0">
                <a:solidFill>
                  <a:srgbClr val="FF0000"/>
                </a:solidFill>
              </a:rPr>
              <a:t>日常考查</a:t>
            </a:r>
            <a:r>
              <a:rPr lang="en-US" altLang="zh-TW" smtClean="0">
                <a:solidFill>
                  <a:srgbClr val="FF0000"/>
                </a:solidFill>
              </a:rPr>
              <a:t>------------------40%</a:t>
            </a:r>
            <a:endParaRPr lang="zh-TW" altLang="zh-TW" smtClean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None/>
            </a:pPr>
            <a:r>
              <a:rPr lang="en-US" altLang="zh-TW" smtClean="0"/>
              <a:t>   </a:t>
            </a:r>
            <a:r>
              <a:rPr lang="zh-TW" altLang="zh-TW" smtClean="0"/>
              <a:t>日常考查系任課教師在平時教學期間，以口頭問答、演習練習、實驗實習、閱讀報告、作文、隨堂測驗、調查採集報告等，或其他具有學習意義之方式行之。</a:t>
            </a:r>
          </a:p>
          <a:p>
            <a:pPr eaLnBrk="1" hangingPunct="1"/>
            <a:r>
              <a:rPr lang="zh-TW" altLang="zh-TW" smtClean="0">
                <a:solidFill>
                  <a:srgbClr val="FF0000"/>
                </a:solidFill>
              </a:rPr>
              <a:t>期末考</a:t>
            </a:r>
            <a:r>
              <a:rPr lang="en-US" altLang="zh-TW" smtClean="0">
                <a:solidFill>
                  <a:srgbClr val="FF0000"/>
                </a:solidFill>
              </a:rPr>
              <a:t>---------------------30%</a:t>
            </a:r>
            <a:endParaRPr lang="zh-TW" altLang="zh-TW" smtClean="0">
              <a:solidFill>
                <a:srgbClr val="FF0000"/>
              </a:solidFill>
            </a:endParaRPr>
          </a:p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zh-TW" sz="3200" b="1" smtClean="0"/>
              <a:t>三、</a:t>
            </a:r>
            <a:r>
              <a:rPr lang="zh-TW" altLang="zh-TW" sz="3200" smtClean="0"/>
              <a:t>學生成績查詢網址</a:t>
            </a:r>
            <a:endParaRPr lang="zh-TW" altLang="en-US" sz="3200" smtClean="0"/>
          </a:p>
        </p:txBody>
      </p:sp>
      <p:sp>
        <p:nvSpPr>
          <p:cNvPr id="15362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zh-TW" altLang="en-US" smtClean="0"/>
              <a:t>    </a:t>
            </a:r>
            <a:r>
              <a:rPr lang="zh-TW" altLang="zh-TW" smtClean="0"/>
              <a:t>龍潭</a:t>
            </a:r>
            <a:r>
              <a:rPr lang="zh-TW" altLang="en-US" smtClean="0"/>
              <a:t>高中註冊組網</a:t>
            </a:r>
            <a:r>
              <a:rPr lang="zh-TW" altLang="zh-TW" smtClean="0"/>
              <a:t>頁</a:t>
            </a:r>
            <a:r>
              <a:rPr lang="en-US" altLang="zh-TW" smtClean="0"/>
              <a:t>(http://210.60.236.198:8080/csn/stu.asp)</a:t>
            </a:r>
            <a:r>
              <a:rPr lang="zh-TW" altLang="zh-TW" smtClean="0"/>
              <a:t>，可以看到「學生成績線上查詢」，輸入學號及身分證字號查詢學生成績</a:t>
            </a:r>
          </a:p>
          <a:p>
            <a:pPr eaLnBrk="1" hangingPunct="1">
              <a:buFont typeface="Arial" charset="0"/>
              <a:buNone/>
            </a:pPr>
            <a:r>
              <a:rPr lang="en-US" altLang="zh-TW" b="1" smtClean="0"/>
              <a:t> </a:t>
            </a:r>
            <a:endParaRPr lang="zh-TW" altLang="zh-TW" smtClean="0"/>
          </a:p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zh-TW" smtClean="0">
                <a:solidFill>
                  <a:schemeClr val="accent1"/>
                </a:solidFill>
              </a:rPr>
              <a:t>四、</a:t>
            </a:r>
            <a:r>
              <a:rPr lang="zh-TW" altLang="zh-TW" b="1" smtClean="0">
                <a:solidFill>
                  <a:schemeClr val="accent1"/>
                </a:solidFill>
              </a:rPr>
              <a:t>重讀之規定</a:t>
            </a:r>
            <a:endParaRPr lang="zh-TW" altLang="en-US" smtClean="0">
              <a:solidFill>
                <a:schemeClr val="accent1"/>
              </a:solidFill>
            </a:endParaRPr>
          </a:p>
        </p:txBody>
      </p:sp>
      <p:sp>
        <p:nvSpPr>
          <p:cNvPr id="16386" name="內容版面配置區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472112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zh-TW" altLang="en-US" sz="2000" smtClean="0"/>
          </a:p>
          <a:p>
            <a:pPr eaLnBrk="1" hangingPunct="1">
              <a:buFont typeface="Arial" charset="0"/>
              <a:buNone/>
            </a:pPr>
            <a:r>
              <a:rPr lang="zh-TW" altLang="zh-TW" sz="2000" b="1" smtClean="0">
                <a:solidFill>
                  <a:srgbClr val="FF0000"/>
                </a:solidFill>
              </a:rPr>
              <a:t>（一）普通科</a:t>
            </a:r>
          </a:p>
          <a:p>
            <a:pPr eaLnBrk="1" hangingPunct="1">
              <a:buFont typeface="Arial" charset="0"/>
              <a:buNone/>
            </a:pPr>
            <a:r>
              <a:rPr lang="zh-TW" altLang="en-US" sz="2000" b="1" smtClean="0"/>
              <a:t>     </a:t>
            </a:r>
            <a:r>
              <a:rPr lang="zh-TW" altLang="zh-TW" sz="2000" smtClean="0"/>
              <a:t>本校上、下學期所修之學分數各為</a:t>
            </a:r>
            <a:r>
              <a:rPr lang="en-US" altLang="zh-TW" sz="2000" smtClean="0"/>
              <a:t>33</a:t>
            </a:r>
            <a:r>
              <a:rPr lang="zh-TW" altLang="zh-TW" sz="2000" smtClean="0"/>
              <a:t>個學分數，合計每學年修讀</a:t>
            </a:r>
            <a:r>
              <a:rPr lang="en-US" altLang="zh-TW" sz="2000" smtClean="0"/>
              <a:t>66</a:t>
            </a:r>
            <a:r>
              <a:rPr lang="zh-TW" altLang="zh-TW" sz="2000" smtClean="0"/>
              <a:t>個學分數；也就是</a:t>
            </a:r>
            <a:r>
              <a:rPr lang="zh-TW" altLang="zh-TW" sz="2000" u="sng" smtClean="0">
                <a:solidFill>
                  <a:srgbClr val="E46C0A"/>
                </a:solidFill>
              </a:rPr>
              <a:t>每學年超過</a:t>
            </a:r>
            <a:r>
              <a:rPr lang="en-US" altLang="zh-TW" sz="2000" u="sng" smtClean="0">
                <a:solidFill>
                  <a:srgbClr val="E46C0A"/>
                </a:solidFill>
              </a:rPr>
              <a:t>34</a:t>
            </a:r>
            <a:r>
              <a:rPr lang="zh-TW" altLang="zh-TW" sz="2000" u="sng" smtClean="0">
                <a:solidFill>
                  <a:srgbClr val="E46C0A"/>
                </a:solidFill>
              </a:rPr>
              <a:t>個學分數不及格，就要留下來重讀。</a:t>
            </a:r>
            <a:r>
              <a:rPr lang="en-US" altLang="zh-TW" sz="2000" smtClean="0"/>
              <a:t>(</a:t>
            </a:r>
            <a:r>
              <a:rPr lang="zh-TW" altLang="zh-TW" sz="2000" smtClean="0"/>
              <a:t>重讀之意思也就是該學年之上學期及下學期完全沒有得到學分，完全沒有得到任何成績分數</a:t>
            </a:r>
            <a:r>
              <a:rPr lang="en-US" altLang="zh-TW" sz="2000" smtClean="0"/>
              <a:t>)</a:t>
            </a:r>
            <a:r>
              <a:rPr lang="zh-TW" altLang="zh-TW" sz="2000" smtClean="0"/>
              <a:t>。</a:t>
            </a:r>
            <a:endParaRPr lang="zh-TW" altLang="en-US" sz="2000" smtClean="0"/>
          </a:p>
          <a:p>
            <a:pPr eaLnBrk="1" hangingPunct="1">
              <a:buFont typeface="Arial" charset="0"/>
              <a:buNone/>
            </a:pPr>
            <a:r>
              <a:rPr lang="zh-TW" altLang="zh-TW" sz="2000" b="1" smtClean="0">
                <a:solidFill>
                  <a:srgbClr val="FF0000"/>
                </a:solidFill>
              </a:rPr>
              <a:t>（二）職科</a:t>
            </a:r>
          </a:p>
          <a:p>
            <a:pPr eaLnBrk="1" hangingPunct="1">
              <a:buFont typeface="Arial" charset="0"/>
              <a:buNone/>
            </a:pPr>
            <a:r>
              <a:rPr lang="zh-TW" altLang="en-US" sz="2000" b="1" smtClean="0"/>
              <a:t>     </a:t>
            </a:r>
            <a:r>
              <a:rPr lang="zh-TW" altLang="zh-TW" sz="2000" smtClean="0"/>
              <a:t>本校上、下學期所修之學分數各為</a:t>
            </a:r>
            <a:r>
              <a:rPr lang="en-US" altLang="zh-TW" sz="2000" smtClean="0"/>
              <a:t>32</a:t>
            </a:r>
            <a:r>
              <a:rPr lang="zh-TW" altLang="zh-TW" sz="2000" smtClean="0"/>
              <a:t>個學分數，合計每學年修讀</a:t>
            </a:r>
            <a:r>
              <a:rPr lang="en-US" altLang="zh-TW" sz="2000" smtClean="0"/>
              <a:t>64</a:t>
            </a:r>
            <a:r>
              <a:rPr lang="zh-TW" altLang="zh-TW" sz="2000" smtClean="0"/>
              <a:t>個學分數；也就是</a:t>
            </a:r>
            <a:r>
              <a:rPr lang="zh-TW" altLang="zh-TW" sz="2000" u="sng" smtClean="0">
                <a:solidFill>
                  <a:srgbClr val="E46C0A"/>
                </a:solidFill>
              </a:rPr>
              <a:t>每學年超過</a:t>
            </a:r>
            <a:r>
              <a:rPr lang="en-US" altLang="zh-TW" sz="2000" u="sng" smtClean="0">
                <a:solidFill>
                  <a:srgbClr val="E46C0A"/>
                </a:solidFill>
              </a:rPr>
              <a:t>33</a:t>
            </a:r>
            <a:r>
              <a:rPr lang="zh-TW" altLang="zh-TW" sz="2000" u="sng" smtClean="0">
                <a:solidFill>
                  <a:srgbClr val="E46C0A"/>
                </a:solidFill>
              </a:rPr>
              <a:t>個學分數不及格，就要留下來重讀。</a:t>
            </a:r>
            <a:r>
              <a:rPr lang="en-US" altLang="zh-TW" sz="2000" smtClean="0"/>
              <a:t>(</a:t>
            </a:r>
            <a:r>
              <a:rPr lang="zh-TW" altLang="zh-TW" sz="2000" smtClean="0"/>
              <a:t>重讀之意思也就是該學年之上學期及下學期完全沒有得到學分，完全沒有得到任何成績分數</a:t>
            </a:r>
            <a:r>
              <a:rPr lang="en-US" altLang="zh-TW" sz="2000" smtClean="0"/>
              <a:t>)</a:t>
            </a:r>
            <a:endParaRPr lang="zh-TW" altLang="en-US" sz="20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標題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zh-TW" sz="3200" b="1" smtClean="0">
                <a:solidFill>
                  <a:srgbClr val="CC3300"/>
                </a:solidFill>
              </a:rPr>
              <a:t>五、本校授予畢業證書條件</a:t>
            </a:r>
            <a:endParaRPr lang="zh-TW" altLang="en-US" sz="3200" b="1" smtClean="0">
              <a:solidFill>
                <a:srgbClr val="CC3300"/>
              </a:solidFill>
            </a:endParaRPr>
          </a:p>
        </p:txBody>
      </p:sp>
      <p:sp>
        <p:nvSpPr>
          <p:cNvPr id="17410" name="內容版面配置區 2"/>
          <p:cNvSpPr>
            <a:spLocks noGrp="1"/>
          </p:cNvSpPr>
          <p:nvPr>
            <p:ph idx="1"/>
          </p:nvPr>
        </p:nvSpPr>
        <p:spPr>
          <a:xfrm>
            <a:off x="457200" y="836613"/>
            <a:ext cx="8229600" cy="57610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zh-TW" altLang="zh-TW" sz="1600" b="1" smtClean="0">
                <a:solidFill>
                  <a:srgbClr val="FF0000"/>
                </a:solidFill>
              </a:rPr>
              <a:t>（一）普通科之畢業條件</a:t>
            </a:r>
            <a:endParaRPr lang="en-US" altLang="zh-TW" sz="1600" b="1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zh-TW" altLang="zh-TW" sz="1600" b="1" i="1" u="sng" smtClean="0">
                <a:solidFill>
                  <a:srgbClr val="953735"/>
                </a:solidFill>
              </a:rPr>
              <a:t>以下條件須同時具備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altLang="zh-TW" sz="1600" smtClean="0"/>
              <a:t>1</a:t>
            </a:r>
            <a:r>
              <a:rPr lang="zh-TW" altLang="zh-TW" sz="1600" smtClean="0"/>
              <a:t>、累計及格學分數須達</a:t>
            </a:r>
            <a:r>
              <a:rPr lang="en-US" altLang="zh-TW" sz="1600" smtClean="0"/>
              <a:t>160</a:t>
            </a:r>
            <a:r>
              <a:rPr lang="zh-TW" altLang="zh-TW" sz="1600" smtClean="0"/>
              <a:t>學分以上。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altLang="zh-TW" sz="1600" smtClean="0"/>
              <a:t>2</a:t>
            </a:r>
            <a:r>
              <a:rPr lang="zh-TW" altLang="zh-TW" sz="1600" smtClean="0"/>
              <a:t>、必修科目全部及格。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altLang="zh-TW" sz="1600" smtClean="0"/>
              <a:t>3</a:t>
            </a:r>
            <a:r>
              <a:rPr lang="zh-TW" altLang="zh-TW" sz="1600" smtClean="0"/>
              <a:t>、高一、高二、高三學業總平均全部及格。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altLang="zh-TW" sz="1600" smtClean="0"/>
              <a:t>4</a:t>
            </a:r>
            <a:r>
              <a:rPr lang="zh-TW" altLang="zh-TW" sz="1600" smtClean="0"/>
              <a:t>、 普通科三年級之上學期及下學期合計超過</a:t>
            </a:r>
            <a:r>
              <a:rPr lang="en-US" altLang="zh-TW" sz="1600" smtClean="0"/>
              <a:t>33</a:t>
            </a:r>
            <a:r>
              <a:rPr lang="zh-TW" altLang="zh-TW" sz="1600" smtClean="0"/>
              <a:t>個</a:t>
            </a:r>
            <a:r>
              <a:rPr lang="en-US" altLang="zh-TW" sz="1600" smtClean="0"/>
              <a:t>(</a:t>
            </a:r>
            <a:r>
              <a:rPr lang="zh-TW" altLang="zh-TW" sz="1600" smtClean="0"/>
              <a:t>含</a:t>
            </a:r>
            <a:r>
              <a:rPr lang="en-US" altLang="zh-TW" sz="1600" smtClean="0"/>
              <a:t>)</a:t>
            </a:r>
            <a:r>
              <a:rPr lang="zh-TW" altLang="zh-TW" sz="1600" smtClean="0"/>
              <a:t>學分數及格。</a:t>
            </a:r>
            <a:endParaRPr lang="zh-TW" altLang="en-US" sz="16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zh-TW" altLang="zh-TW" sz="1600" smtClean="0"/>
              <a:t>5 、</a:t>
            </a:r>
            <a:r>
              <a:rPr lang="zh-TW" altLang="en-US" sz="1600" smtClean="0"/>
              <a:t>獎懲紀錄相抵後未滿三大過者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zh-TW" altLang="zh-TW" sz="16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altLang="zh-TW" sz="1600" smtClean="0"/>
              <a:t>  </a:t>
            </a:r>
            <a:r>
              <a:rPr lang="zh-TW" altLang="zh-TW" sz="1600" b="1" smtClean="0">
                <a:solidFill>
                  <a:srgbClr val="FF0000"/>
                </a:solidFill>
              </a:rPr>
              <a:t>（二）</a:t>
            </a:r>
            <a:r>
              <a:rPr lang="zh-TW" altLang="en-US" sz="1600" b="1" smtClean="0">
                <a:solidFill>
                  <a:srgbClr val="FF0000"/>
                </a:solidFill>
              </a:rPr>
              <a:t>職科</a:t>
            </a:r>
            <a:r>
              <a:rPr lang="zh-TW" altLang="zh-TW" sz="1600" b="1" smtClean="0">
                <a:solidFill>
                  <a:srgbClr val="FF0000"/>
                </a:solidFill>
              </a:rPr>
              <a:t>畢業條件</a:t>
            </a:r>
            <a:r>
              <a:rPr lang="en-US" altLang="zh-TW" sz="1600" b="1" smtClean="0">
                <a:solidFill>
                  <a:srgbClr val="FF0000"/>
                </a:solidFill>
              </a:rPr>
              <a:t>(</a:t>
            </a:r>
            <a:r>
              <a:rPr lang="zh-TW" altLang="zh-TW" sz="1600" b="1" smtClean="0">
                <a:solidFill>
                  <a:srgbClr val="FF0000"/>
                </a:solidFill>
              </a:rPr>
              <a:t>造園科、園藝科、畜保科、食加科、機械科、電機科、電子科</a:t>
            </a:r>
            <a:r>
              <a:rPr lang="en-US" altLang="zh-TW" sz="1600" b="1" smtClean="0">
                <a:solidFill>
                  <a:srgbClr val="FF0000"/>
                </a:solidFill>
              </a:rPr>
              <a:t>)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zh-TW" altLang="zh-TW" sz="1600" b="1" i="1" u="sng" smtClean="0">
                <a:solidFill>
                  <a:srgbClr val="953735"/>
                </a:solidFill>
              </a:rPr>
              <a:t>以下條件須同時具備</a:t>
            </a:r>
            <a:endParaRPr lang="en-US" altLang="zh-TW" sz="1600" b="1" i="1" u="sng" smtClean="0">
              <a:solidFill>
                <a:srgbClr val="953735"/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altLang="zh-TW" sz="1600" smtClean="0"/>
              <a:t>1</a:t>
            </a:r>
            <a:r>
              <a:rPr lang="zh-TW" altLang="zh-TW" sz="1600" smtClean="0"/>
              <a:t>、累計及格學分數須達</a:t>
            </a:r>
            <a:r>
              <a:rPr lang="en-US" altLang="zh-TW" sz="1600" smtClean="0"/>
              <a:t>160</a:t>
            </a:r>
            <a:r>
              <a:rPr lang="zh-TW" altLang="zh-TW" sz="1600" smtClean="0"/>
              <a:t>學分以上。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altLang="zh-TW" sz="1600" smtClean="0"/>
              <a:t>2</a:t>
            </a:r>
            <a:r>
              <a:rPr lang="zh-TW" altLang="zh-TW" sz="1600" smtClean="0"/>
              <a:t>、部定必修學分數至少</a:t>
            </a:r>
            <a:r>
              <a:rPr lang="en-US" altLang="zh-TW" sz="1600" smtClean="0"/>
              <a:t>85%</a:t>
            </a:r>
            <a:r>
              <a:rPr lang="zh-TW" altLang="zh-TW" sz="1600" smtClean="0"/>
              <a:t>及格。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altLang="zh-TW" sz="1600" smtClean="0"/>
              <a:t>3</a:t>
            </a:r>
            <a:r>
              <a:rPr lang="zh-TW" altLang="zh-TW" sz="1600" smtClean="0"/>
              <a:t>、專業及實習科目學分數至少</a:t>
            </a:r>
            <a:r>
              <a:rPr lang="en-US" altLang="zh-TW" sz="1600" smtClean="0"/>
              <a:t>60</a:t>
            </a:r>
            <a:r>
              <a:rPr lang="zh-TW" altLang="zh-TW" sz="1600" smtClean="0"/>
              <a:t>學分及格。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altLang="zh-TW" sz="1600" smtClean="0"/>
              <a:t>4</a:t>
            </a:r>
            <a:r>
              <a:rPr lang="zh-TW" altLang="zh-TW" sz="1600" smtClean="0"/>
              <a:t>、實習科目學分數至少</a:t>
            </a:r>
            <a:r>
              <a:rPr lang="en-US" altLang="zh-TW" sz="1600" smtClean="0"/>
              <a:t>30</a:t>
            </a:r>
            <a:r>
              <a:rPr lang="zh-TW" altLang="zh-TW" sz="1600" smtClean="0"/>
              <a:t>學分及格。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altLang="zh-TW" sz="1600" smtClean="0"/>
              <a:t>5</a:t>
            </a:r>
            <a:r>
              <a:rPr lang="zh-TW" altLang="zh-TW" sz="1600" smtClean="0"/>
              <a:t>、三年級之上學期及下學期合計超過</a:t>
            </a:r>
            <a:r>
              <a:rPr lang="en-US" altLang="zh-TW" sz="1600" smtClean="0"/>
              <a:t>32</a:t>
            </a:r>
            <a:r>
              <a:rPr lang="zh-TW" altLang="zh-TW" sz="1600" smtClean="0"/>
              <a:t>個</a:t>
            </a:r>
            <a:r>
              <a:rPr lang="en-US" altLang="zh-TW" sz="1600" smtClean="0"/>
              <a:t>(</a:t>
            </a:r>
            <a:r>
              <a:rPr lang="zh-TW" altLang="zh-TW" sz="1600" smtClean="0"/>
              <a:t>含</a:t>
            </a:r>
            <a:r>
              <a:rPr lang="en-US" altLang="zh-TW" sz="1600" smtClean="0"/>
              <a:t>)</a:t>
            </a:r>
            <a:r>
              <a:rPr lang="zh-TW" altLang="zh-TW" sz="1600" smtClean="0"/>
              <a:t>學分數及格。</a:t>
            </a:r>
            <a:endParaRPr lang="zh-TW" altLang="en-US" sz="16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altLang="zh-TW" sz="1600" smtClean="0"/>
              <a:t>6</a:t>
            </a:r>
            <a:r>
              <a:rPr lang="zh-TW" altLang="zh-TW" sz="1600" smtClean="0"/>
              <a:t> 、</a:t>
            </a:r>
            <a:r>
              <a:rPr lang="zh-TW" altLang="en-US" sz="1600" smtClean="0"/>
              <a:t>獎懲紀錄相抵後未滿三大過者 </a:t>
            </a:r>
            <a:endParaRPr lang="zh-TW" altLang="zh-TW" sz="16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zh-TW" smtClean="0"/>
              <a:t>六、其他相關注意事項</a:t>
            </a:r>
            <a:endParaRPr lang="zh-TW" altLang="en-US" smtClean="0"/>
          </a:p>
        </p:txBody>
      </p:sp>
      <p:sp>
        <p:nvSpPr>
          <p:cNvPr id="18434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zh-TW" sz="2000" smtClean="0"/>
              <a:t>學生缺課除因公假、病假、產前假、娩假、流產假、育嬰假、生理假、喪假或其他特殊事故，經學校核准給假外，其缺課節數達該科目全學期教學總節數三分之一者，該科目成績以零分計算。</a:t>
            </a:r>
            <a:endParaRPr lang="en-US" altLang="zh-TW" sz="2000" smtClean="0"/>
          </a:p>
          <a:p>
            <a:pPr eaLnBrk="1" hangingPunct="1">
              <a:lnSpc>
                <a:spcPct val="90000"/>
              </a:lnSpc>
            </a:pPr>
            <a:r>
              <a:rPr lang="zh-TW" altLang="zh-TW" sz="2000" smtClean="0"/>
              <a:t>學生除公假外，全學期缺課達教學總日數二分之一者，應辦理休學。</a:t>
            </a:r>
            <a:endParaRPr lang="zh-TW" altLang="en-US" sz="2000" smtClean="0"/>
          </a:p>
          <a:p>
            <a:r>
              <a:rPr lang="zh-TW" altLang="en-US" sz="2000" smtClean="0"/>
              <a:t>學生曠課累積達</a:t>
            </a:r>
            <a:r>
              <a:rPr lang="en-US" altLang="zh-TW" sz="2000" smtClean="0"/>
              <a:t>42</a:t>
            </a:r>
            <a:r>
              <a:rPr lang="zh-TW" altLang="en-US" sz="2000" smtClean="0"/>
              <a:t>節，經提學生事務會議通過後，應依學生獎懲規定與相關程序輔導及安置。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000" smtClean="0">
                <a:solidFill>
                  <a:schemeClr val="accent1"/>
                </a:solidFill>
              </a:rPr>
              <a:t>依教育部所定課程規定修業期滿，已修畢</a:t>
            </a:r>
            <a:r>
              <a:rPr lang="en-US" altLang="zh-TW" sz="2000" smtClean="0">
                <a:solidFill>
                  <a:schemeClr val="accent1"/>
                </a:solidFill>
              </a:rPr>
              <a:t>120</a:t>
            </a:r>
            <a:r>
              <a:rPr lang="zh-TW" altLang="en-US" sz="2000" smtClean="0">
                <a:solidFill>
                  <a:schemeClr val="accent1"/>
                </a:solidFill>
              </a:rPr>
              <a:t>個</a:t>
            </a:r>
            <a:r>
              <a:rPr lang="zh-TW" altLang="zh-TW" sz="2000" smtClean="0">
                <a:solidFill>
                  <a:schemeClr val="accent1"/>
                </a:solidFill>
              </a:rPr>
              <a:t>及格</a:t>
            </a:r>
            <a:r>
              <a:rPr lang="zh-TW" altLang="en-US" sz="2000" smtClean="0">
                <a:solidFill>
                  <a:schemeClr val="accent1"/>
                </a:solidFill>
              </a:rPr>
              <a:t>學分數，而未符合授予畢業證書規定者，發給</a:t>
            </a:r>
            <a:r>
              <a:rPr lang="zh-TW" altLang="en-US" sz="2000" b="1" i="1" u="sng" smtClean="0">
                <a:solidFill>
                  <a:schemeClr val="accent1"/>
                </a:solidFill>
              </a:rPr>
              <a:t>修業證明書</a:t>
            </a:r>
            <a:endParaRPr lang="zh-TW" altLang="en-US" sz="2000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000" smtClean="0">
                <a:solidFill>
                  <a:schemeClr val="accent2"/>
                </a:solidFill>
              </a:rPr>
              <a:t>未修滿教育部所定課程規定期限，或未修畢</a:t>
            </a:r>
            <a:r>
              <a:rPr lang="en-US" altLang="zh-TW" sz="2000" smtClean="0">
                <a:solidFill>
                  <a:schemeClr val="accent2"/>
                </a:solidFill>
              </a:rPr>
              <a:t>120</a:t>
            </a:r>
            <a:r>
              <a:rPr lang="zh-TW" altLang="en-US" sz="2000" smtClean="0">
                <a:solidFill>
                  <a:schemeClr val="accent2"/>
                </a:solidFill>
              </a:rPr>
              <a:t>個</a:t>
            </a:r>
            <a:r>
              <a:rPr lang="zh-TW" altLang="zh-TW" sz="2000" smtClean="0">
                <a:solidFill>
                  <a:schemeClr val="accent2"/>
                </a:solidFill>
              </a:rPr>
              <a:t>及格</a:t>
            </a:r>
            <a:r>
              <a:rPr lang="zh-TW" altLang="en-US" sz="2000" smtClean="0">
                <a:solidFill>
                  <a:schemeClr val="accent2"/>
                </a:solidFill>
              </a:rPr>
              <a:t>學分數，給予</a:t>
            </a:r>
            <a:r>
              <a:rPr lang="zh-TW" altLang="en-US" sz="2000" b="1" i="1" u="sng" smtClean="0">
                <a:solidFill>
                  <a:schemeClr val="accent2"/>
                </a:solidFill>
              </a:rPr>
              <a:t>成績單</a:t>
            </a:r>
            <a:r>
              <a:rPr lang="zh-TW" altLang="zh-TW" sz="2000" smtClean="0">
                <a:solidFill>
                  <a:schemeClr val="accent2"/>
                </a:solidFill>
              </a:rPr>
              <a:t>。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altLang="zh-TW" sz="2000" b="1" smtClean="0"/>
              <a:t> </a:t>
            </a:r>
            <a:endParaRPr lang="zh-TW" altLang="zh-TW" sz="2000" smtClean="0"/>
          </a:p>
          <a:p>
            <a:pPr eaLnBrk="1" hangingPunct="1">
              <a:lnSpc>
                <a:spcPct val="90000"/>
              </a:lnSpc>
            </a:pPr>
            <a:endParaRPr lang="zh-TW" altLang="en-US" sz="20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961</Words>
  <Application>Microsoft Office PowerPoint</Application>
  <PresentationFormat>On-screen Show (4:3)</PresentationFormat>
  <Paragraphs>79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簡報設計範本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0" baseType="lpstr">
      <vt:lpstr>Arial</vt:lpstr>
      <vt:lpstr>新細明體</vt:lpstr>
      <vt:lpstr>Calibri</vt:lpstr>
      <vt:lpstr>Office 佈景主題</vt:lpstr>
      <vt:lpstr>一、學制介紹</vt:lpstr>
      <vt:lpstr>二、成績考核規定</vt:lpstr>
      <vt:lpstr>三、學生成績查詢網址</vt:lpstr>
      <vt:lpstr>四、重讀之規定</vt:lpstr>
      <vt:lpstr>五、本校授予畢業證書條件</vt:lpstr>
      <vt:lpstr>六、其他相關注意事項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一、學制介紹</dc:title>
  <dc:creator>Lin123</dc:creator>
  <cp:lastModifiedBy>user</cp:lastModifiedBy>
  <cp:revision>9</cp:revision>
  <dcterms:created xsi:type="dcterms:W3CDTF">2014-02-27T02:06:31Z</dcterms:created>
  <dcterms:modified xsi:type="dcterms:W3CDTF">2014-06-22T03:42:25Z</dcterms:modified>
</cp:coreProperties>
</file>