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58" r:id="rId4"/>
    <p:sldId id="265" r:id="rId5"/>
    <p:sldId id="266" r:id="rId6"/>
    <p:sldId id="267" r:id="rId7"/>
    <p:sldId id="268" r:id="rId8"/>
    <p:sldId id="264" r:id="rId9"/>
    <p:sldId id="256" r:id="rId10"/>
    <p:sldId id="262" r:id="rId11"/>
    <p:sldId id="259" r:id="rId12"/>
    <p:sldId id="261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F2B86D-19ED-443F-A835-5AA073296D52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EA709-411E-4842-BA66-1F8AED4E2F1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22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96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013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306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7762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063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4B6AF-3660-40C1-A988-9318E43C1EF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D0C40-6544-4FCA-8FA4-74C4116E1D9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15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4FB0E-6761-4FFC-A0C7-5CBAC0921729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AAD54-78FA-4DC4-AED7-CEB4536267E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99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A2D18-E933-483F-A3F3-575C426DF00D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83F51-360D-4CF8-B928-71196952490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95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53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DACF3-684E-44F2-AE5F-F4AF03DA8C1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E9F2F-DD84-4157-8AA1-ED8BBE8C09E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86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AF56C7-6B6E-4A84-9396-DD724AC9DFC5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293AE-E952-4514-87F4-3AF34C9B705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505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30F282-9755-46C3-8BE3-05E6EFE359FB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CAAFA-963F-48D6-8B18-BA4A436531E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63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5C835F-6CFD-42DB-BD8C-365B86826563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48CBE-43A1-4501-9726-59E27B66C8D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68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E5F4DC-30D9-4264-B8CB-8A81DFD0346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06C13-743E-4405-9CB7-DCEE204C3BB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70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69FCB-E24F-4881-BCDE-DC483CDF702F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665691-76EB-4B7C-9109-72A95FE0022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82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908520-C0A4-4F92-82A6-9E3E6077CB9E}" type="datetimeFigureOut">
              <a:rPr lang="zh-TW" altLang="en-US" smtClean="0"/>
              <a:pPr>
                <a:defRPr/>
              </a:pPr>
              <a:t>2025/1/9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4837DF3-585B-469B-B1BC-4EB51457A6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54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/>
          <a:lstStyle/>
          <a:p>
            <a:r>
              <a:rPr lang="en-US" altLang="zh-TW" dirty="0"/>
              <a:t>113</a:t>
            </a:r>
            <a:r>
              <a:rPr lang="zh-TW" altLang="en-US" dirty="0"/>
              <a:t>學年度</a:t>
            </a:r>
            <a:br>
              <a:rPr lang="en-US" altLang="zh-TW" dirty="0"/>
            </a:br>
            <a:r>
              <a:rPr lang="zh-TW" altLang="en-US" dirty="0"/>
              <a:t>畢業學分說明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1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zh-TW" altLang="zh-TW" sz="3200" dirty="0"/>
              <a:t>各身份別及格分數，可參加補考分數</a:t>
            </a:r>
            <a:br>
              <a:rPr lang="en-US" altLang="zh-TW" sz="3200" dirty="0"/>
            </a:br>
            <a:r>
              <a:rPr lang="zh-TW" altLang="zh-TW" sz="1800" b="1" dirty="0"/>
              <a:t> 《高級中等學校學生學習評量辦法》第</a:t>
            </a:r>
            <a:r>
              <a:rPr lang="en-US" altLang="zh-TW" sz="1800" b="1" dirty="0"/>
              <a:t>8</a:t>
            </a:r>
            <a:r>
              <a:rPr lang="zh-TW" altLang="zh-TW" sz="1800" b="1" dirty="0"/>
              <a:t>條</a:t>
            </a:r>
            <a:endParaRPr lang="zh-TW" altLang="en-US" sz="18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15985"/>
              </p:ext>
            </p:extLst>
          </p:nvPr>
        </p:nvGraphicFramePr>
        <p:xfrm>
          <a:off x="827584" y="1340769"/>
          <a:ext cx="7560840" cy="4462582"/>
        </p:xfrm>
        <a:graphic>
          <a:graphicData uri="http://schemas.openxmlformats.org/drawingml/2006/table">
            <a:tbl>
              <a:tblPr/>
              <a:tblGrid>
                <a:gridCol w="163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6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163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學生身分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atin typeface="Times New Roman"/>
                          <a:ea typeface="標楷體"/>
                        </a:rPr>
                        <a:t>一年級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atin typeface="Times New Roman"/>
                          <a:ea typeface="標楷體"/>
                        </a:rPr>
                        <a:t>二年級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>
                          <a:latin typeface="Times New Roman"/>
                          <a:ea typeface="標楷體"/>
                        </a:rPr>
                        <a:t>三年級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2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達到及格分數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可參加補考的分數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達到及格分數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可參加補考的分數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達到及格分數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可參加補考的分數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一般學生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7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atin typeface="Times New Roman"/>
                          <a:ea typeface="標楷體"/>
                        </a:rPr>
                        <a:t>原住民</a:t>
                      </a: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學生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30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50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3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atin typeface="Times New Roman"/>
                          <a:ea typeface="標楷體"/>
                        </a:rPr>
                        <a:t>技藝技能</a:t>
                      </a: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學生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50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50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5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十二年安置學生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7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/>
                          <a:ea typeface="標楷體"/>
                        </a:rPr>
                        <a:t>身心障礙學生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60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4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atin typeface="Times New Roman"/>
                          <a:ea typeface="標楷體"/>
                        </a:rPr>
                        <a:t>運動成績</a:t>
                      </a:r>
                      <a:r>
                        <a:rPr lang="zh-TW" sz="1800" kern="100" dirty="0">
                          <a:latin typeface="Times New Roman"/>
                          <a:ea typeface="標楷體"/>
                        </a:rPr>
                        <a:t>優良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30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30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標楷體"/>
                          <a:ea typeface="新細明體"/>
                        </a:rPr>
                        <a:t>50</a:t>
                      </a:r>
                      <a:endParaRPr lang="zh-TW" sz="1800" kern="10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標楷體"/>
                          <a:ea typeface="新細明體"/>
                        </a:rPr>
                        <a:t>40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175" marR="68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27584" y="5903893"/>
            <a:ext cx="60486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1" lang="zh-TW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補考及重修給予成績：</a:t>
            </a:r>
            <a:r>
              <a:rPr kumimoji="1" lang="zh-TW" altLang="zh-TW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《</a:t>
            </a:r>
            <a:r>
              <a:rPr kumimoji="1" lang="zh-TW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高級中等學校學生學習評量辦法</a:t>
            </a:r>
            <a:r>
              <a:rPr kumimoji="1" lang="zh-TW" altLang="zh-TW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》</a:t>
            </a:r>
            <a:r>
              <a:rPr kumimoji="1" lang="zh-TW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第</a:t>
            </a:r>
            <a:r>
              <a:rPr kumimoji="1" lang="en-US" altLang="zh-TW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11</a:t>
            </a:r>
            <a:r>
              <a:rPr kumimoji="1" lang="zh-TW" altLang="en-US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條</a:t>
            </a:r>
            <a:endParaRPr kumimoji="1" lang="zh-TW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１</a:t>
            </a:r>
            <a:r>
              <a:rPr kumimoji="1" lang="en-US" altLang="zh-TW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.</a:t>
            </a:r>
            <a:r>
              <a:rPr kumimoji="1" lang="zh-TW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補考或重修後成績及格之科目，其成績所定及格分數登錄。</a:t>
            </a:r>
            <a:endParaRPr kumimoji="1" lang="zh-TW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２</a:t>
            </a:r>
            <a:r>
              <a:rPr kumimoji="1" lang="en-US" altLang="zh-TW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.</a:t>
            </a:r>
            <a:r>
              <a:rPr kumimoji="1" lang="zh-TW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補考或重修後成績不及格之科目，其成績得就補考或重修成績擇優登錄。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dirty="0"/>
              <a:t>重讀之規定</a:t>
            </a:r>
            <a:endParaRPr lang="zh-TW" altLang="en-US" dirty="0"/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TW" altLang="zh-TW" sz="2000" dirty="0">
                <a:solidFill>
                  <a:srgbClr val="FF0000"/>
                </a:solidFill>
              </a:rPr>
              <a:t>（</a:t>
            </a:r>
            <a:r>
              <a:rPr lang="zh-TW" altLang="en-US" sz="2000" dirty="0">
                <a:solidFill>
                  <a:srgbClr val="FF0000"/>
                </a:solidFill>
              </a:rPr>
              <a:t>一</a:t>
            </a:r>
            <a:r>
              <a:rPr lang="zh-TW" altLang="zh-TW" sz="2000" dirty="0">
                <a:solidFill>
                  <a:srgbClr val="FF0000"/>
                </a:solidFill>
              </a:rPr>
              <a:t>）職科</a:t>
            </a:r>
          </a:p>
          <a:p>
            <a:pPr eaLnBrk="1" hangingPunct="1">
              <a:buNone/>
            </a:pPr>
            <a:r>
              <a:rPr lang="zh-TW" altLang="en-US" sz="2000" dirty="0"/>
              <a:t>      </a:t>
            </a:r>
            <a:r>
              <a:rPr lang="zh-TW" altLang="zh-TW" sz="2000" dirty="0"/>
              <a:t>本校上、下學期所修之學分數各為</a:t>
            </a:r>
            <a:r>
              <a:rPr lang="en-US" altLang="zh-TW" sz="2000" dirty="0"/>
              <a:t>31~32</a:t>
            </a:r>
            <a:r>
              <a:rPr lang="zh-TW" altLang="zh-TW" sz="2000" dirty="0"/>
              <a:t>個學分數，合計每學年修讀</a:t>
            </a:r>
            <a:r>
              <a:rPr lang="en-US" altLang="zh-TW" sz="2000" dirty="0"/>
              <a:t>62~64</a:t>
            </a:r>
            <a:r>
              <a:rPr lang="zh-TW" altLang="zh-TW" sz="2000" dirty="0"/>
              <a:t>個學分數，每學年超過</a:t>
            </a:r>
            <a:r>
              <a:rPr lang="en-US" altLang="zh-TW" sz="2000" dirty="0"/>
              <a:t>32</a:t>
            </a:r>
            <a:r>
              <a:rPr lang="zh-TW" altLang="zh-TW" sz="2000" dirty="0"/>
              <a:t>個學分數不及格，可以選擇留下來重讀，重新再讀一年，或選擇繼續升級。</a:t>
            </a:r>
            <a:r>
              <a:rPr lang="en-US" altLang="zh-TW" sz="2000" dirty="0"/>
              <a:t>(</a:t>
            </a:r>
            <a:r>
              <a:rPr lang="zh-TW" altLang="zh-TW" sz="2000" dirty="0"/>
              <a:t>重讀之意思也就是該學年之上學期及下學期完全沒有得到學分，而且完全沒有得到任何成績分數</a:t>
            </a:r>
            <a:r>
              <a:rPr lang="en-US" altLang="zh-TW" sz="2000" dirty="0"/>
              <a:t>)</a:t>
            </a:r>
            <a:r>
              <a:rPr lang="zh-TW" altLang="zh-TW" sz="2000" dirty="0"/>
              <a:t>。</a:t>
            </a:r>
            <a:endParaRPr lang="zh-TW" altLang="en-US" sz="2000" dirty="0"/>
          </a:p>
          <a:p>
            <a:pPr eaLnBrk="1" hangingPunct="1">
              <a:buFont typeface="Arial" charset="0"/>
              <a:buNone/>
            </a:pPr>
            <a:r>
              <a:rPr lang="zh-TW" altLang="zh-TW" sz="2000" dirty="0">
                <a:solidFill>
                  <a:srgbClr val="FF0000"/>
                </a:solidFill>
              </a:rPr>
              <a:t>（</a:t>
            </a:r>
            <a:r>
              <a:rPr lang="zh-TW" altLang="en-US" sz="2000" dirty="0">
                <a:solidFill>
                  <a:srgbClr val="FF0000"/>
                </a:solidFill>
              </a:rPr>
              <a:t>二</a:t>
            </a:r>
            <a:r>
              <a:rPr lang="zh-TW" altLang="zh-TW" sz="2000" dirty="0">
                <a:solidFill>
                  <a:srgbClr val="FF0000"/>
                </a:solidFill>
              </a:rPr>
              <a:t>）普通科</a:t>
            </a:r>
          </a:p>
          <a:p>
            <a:pPr eaLnBrk="1" hangingPunct="1">
              <a:buNone/>
            </a:pPr>
            <a:r>
              <a:rPr lang="zh-TW" altLang="en-US" sz="2000" dirty="0"/>
              <a:t>      </a:t>
            </a:r>
            <a:r>
              <a:rPr lang="zh-TW" altLang="zh-TW" sz="2000" dirty="0"/>
              <a:t>本校上、下學期所修之學分數各為</a:t>
            </a:r>
            <a:r>
              <a:rPr lang="en-US" altLang="zh-TW" sz="2000" dirty="0"/>
              <a:t>30~31</a:t>
            </a:r>
            <a:r>
              <a:rPr lang="zh-TW" altLang="zh-TW" sz="2000" dirty="0"/>
              <a:t>個學分數，合計每學年修讀</a:t>
            </a:r>
            <a:r>
              <a:rPr lang="en-US" altLang="zh-TW" sz="2000" dirty="0"/>
              <a:t>60~62</a:t>
            </a:r>
            <a:r>
              <a:rPr lang="zh-TW" altLang="zh-TW" sz="2000" dirty="0"/>
              <a:t>個學分數，每學年超過</a:t>
            </a:r>
            <a:r>
              <a:rPr lang="en-US" altLang="zh-TW" sz="2000" dirty="0"/>
              <a:t>31</a:t>
            </a:r>
            <a:r>
              <a:rPr lang="zh-TW" altLang="zh-TW" sz="2000" dirty="0"/>
              <a:t>個學分數不及格，可以選擇留下來重讀，重新再讀一年，或選擇繼續升級。</a:t>
            </a:r>
            <a:r>
              <a:rPr lang="en-US" altLang="zh-TW" sz="2000" dirty="0"/>
              <a:t>(</a:t>
            </a:r>
            <a:r>
              <a:rPr lang="zh-TW" altLang="zh-TW" sz="2000" dirty="0"/>
              <a:t>重讀之意思也就是該學年之上學期及下學期完全沒有得到學分，而且完全沒有得到任何成績分數</a:t>
            </a:r>
            <a:r>
              <a:rPr lang="en-US" altLang="zh-TW" sz="2000" dirty="0"/>
              <a:t>)</a:t>
            </a:r>
            <a:r>
              <a:rPr lang="zh-TW" altLang="zh-TW" sz="2000" dirty="0"/>
              <a:t>。</a:t>
            </a:r>
            <a:endParaRPr lang="en-US" altLang="zh-TW" sz="2000" dirty="0"/>
          </a:p>
          <a:p>
            <a:pPr eaLnBrk="1" hangingPunct="1">
              <a:buNone/>
            </a:pPr>
            <a:endParaRPr lang="en-US" altLang="zh-TW" sz="2000" dirty="0"/>
          </a:p>
          <a:p>
            <a:pPr eaLnBrk="1" hangingPunct="1"/>
            <a:r>
              <a:rPr lang="zh-TW" altLang="zh-TW" sz="2000" dirty="0"/>
              <a:t>若選擇重讀，請至教務處註冊組領取「自願重讀申請書」</a:t>
            </a:r>
          </a:p>
          <a:p>
            <a:pPr eaLnBrk="1" hangingPunct="1">
              <a:buNone/>
            </a:pPr>
            <a:endParaRPr lang="zh-TW" alt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pPr eaLnBrk="1" hangingPunct="1"/>
            <a:r>
              <a:rPr lang="zh-TW" altLang="zh-TW" dirty="0"/>
              <a:t>其他相關注意事項</a:t>
            </a:r>
            <a:endParaRPr lang="zh-TW" altLang="en-US" dirty="0"/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zh-TW" sz="2000" dirty="0"/>
              <a:t>學生缺課除因公假、病假、產前假、娩假、流產假、育嬰假、生理假、喪假或其他特殊事故，經學校核准給假外，其缺課節數達該科目全學期教學總節數三分之一者，該科目成績以零分計算。</a:t>
            </a:r>
            <a:endParaRPr lang="en-US" altLang="zh-TW" sz="2000" dirty="0"/>
          </a:p>
          <a:p>
            <a:pPr eaLnBrk="1" hangingPunct="1">
              <a:lnSpc>
                <a:spcPct val="90000"/>
              </a:lnSpc>
            </a:pPr>
            <a:r>
              <a:rPr lang="zh-TW" altLang="zh-TW" sz="2000" dirty="0"/>
              <a:t>學生除公假外，全學期缺課</a:t>
            </a:r>
            <a:r>
              <a:rPr lang="zh-TW" altLang="en-US" sz="2000" dirty="0"/>
              <a:t>節數達教學總節數</a:t>
            </a:r>
            <a:r>
              <a:rPr lang="zh-TW" altLang="zh-TW" sz="2000" dirty="0"/>
              <a:t>二分之一者，</a:t>
            </a:r>
            <a:r>
              <a:rPr lang="zh-TW" altLang="en-US" sz="2000" dirty="0"/>
              <a:t>或曠課累積達</a:t>
            </a:r>
            <a:r>
              <a:rPr lang="en-US" altLang="zh-TW" sz="2000" dirty="0"/>
              <a:t>42</a:t>
            </a:r>
            <a:r>
              <a:rPr lang="zh-TW" altLang="en-US" sz="2000" dirty="0"/>
              <a:t>節，經提學生事務相關會議後，應依法令規定進行適性輔導及適性教育處置。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>
                <a:solidFill>
                  <a:schemeClr val="accent1"/>
                </a:solidFill>
              </a:rPr>
              <a:t>依教育部所定課程規定修業期滿，已修畢</a:t>
            </a:r>
            <a:r>
              <a:rPr lang="en-US" altLang="zh-TW" sz="2000" dirty="0">
                <a:solidFill>
                  <a:schemeClr val="accent1"/>
                </a:solidFill>
              </a:rPr>
              <a:t>120</a:t>
            </a:r>
            <a:r>
              <a:rPr lang="zh-TW" altLang="en-US" sz="2000" dirty="0">
                <a:solidFill>
                  <a:schemeClr val="accent1"/>
                </a:solidFill>
              </a:rPr>
              <a:t>個</a:t>
            </a:r>
            <a:r>
              <a:rPr lang="zh-TW" altLang="zh-TW" sz="2000" dirty="0">
                <a:solidFill>
                  <a:schemeClr val="accent1"/>
                </a:solidFill>
              </a:rPr>
              <a:t>及格</a:t>
            </a:r>
            <a:r>
              <a:rPr lang="zh-TW" altLang="en-US" sz="2000" dirty="0">
                <a:solidFill>
                  <a:schemeClr val="accent1"/>
                </a:solidFill>
              </a:rPr>
              <a:t>學分數，而未符合授予畢業證書規定者，發給</a:t>
            </a:r>
            <a:r>
              <a:rPr lang="zh-TW" altLang="en-US" sz="2000" b="1" u="sng" dirty="0">
                <a:solidFill>
                  <a:schemeClr val="accent1"/>
                </a:solidFill>
              </a:rPr>
              <a:t>修業證明書</a:t>
            </a:r>
            <a:r>
              <a:rPr lang="zh-TW" altLang="en-US" sz="2000" dirty="0">
                <a:solidFill>
                  <a:schemeClr val="accent1"/>
                </a:solidFill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>
                <a:solidFill>
                  <a:schemeClr val="accent2"/>
                </a:solidFill>
              </a:rPr>
              <a:t>未修滿教育部所定課程規定期限，或未修畢</a:t>
            </a:r>
            <a:r>
              <a:rPr lang="en-US" altLang="zh-TW" sz="2000" dirty="0">
                <a:solidFill>
                  <a:schemeClr val="accent2"/>
                </a:solidFill>
              </a:rPr>
              <a:t>120</a:t>
            </a:r>
            <a:r>
              <a:rPr lang="zh-TW" altLang="en-US" sz="2000" dirty="0">
                <a:solidFill>
                  <a:schemeClr val="accent2"/>
                </a:solidFill>
              </a:rPr>
              <a:t>個</a:t>
            </a:r>
            <a:r>
              <a:rPr lang="zh-TW" altLang="zh-TW" sz="2000" dirty="0">
                <a:solidFill>
                  <a:schemeClr val="accent2"/>
                </a:solidFill>
              </a:rPr>
              <a:t>及格</a:t>
            </a:r>
            <a:r>
              <a:rPr lang="zh-TW" altLang="en-US" sz="2000" dirty="0">
                <a:solidFill>
                  <a:schemeClr val="accent2"/>
                </a:solidFill>
              </a:rPr>
              <a:t>學分數，給予</a:t>
            </a:r>
            <a:r>
              <a:rPr lang="zh-TW" altLang="en-US" sz="2000" b="1" dirty="0">
                <a:solidFill>
                  <a:schemeClr val="accent2"/>
                </a:solidFill>
              </a:rPr>
              <a:t>成績單</a:t>
            </a:r>
            <a:r>
              <a:rPr lang="zh-TW" altLang="zh-TW" sz="2000" dirty="0">
                <a:solidFill>
                  <a:schemeClr val="accent2"/>
                </a:solidFill>
              </a:rPr>
              <a:t>。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000" b="1" dirty="0"/>
              <a:t> </a:t>
            </a:r>
            <a:endParaRPr lang="zh-TW" altLang="zh-TW" sz="2000" dirty="0"/>
          </a:p>
          <a:p>
            <a:pPr eaLnBrk="1" hangingPunct="1">
              <a:lnSpc>
                <a:spcPct val="90000"/>
              </a:lnSpc>
            </a:pPr>
            <a:endParaRPr lang="zh-TW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zh-TW" sz="3200" dirty="0"/>
              <a:t>本校授予畢業證書條件</a:t>
            </a:r>
            <a:endParaRPr lang="zh-TW" altLang="en-US" sz="3200" dirty="0"/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2000" b="1" dirty="0">
                <a:solidFill>
                  <a:srgbClr val="FF0000"/>
                </a:solidFill>
              </a:rPr>
              <a:t>（</a:t>
            </a:r>
            <a:r>
              <a:rPr lang="zh-TW" altLang="en-US" sz="2000" b="1" dirty="0">
                <a:solidFill>
                  <a:srgbClr val="FF0000"/>
                </a:solidFill>
              </a:rPr>
              <a:t>一</a:t>
            </a:r>
            <a:r>
              <a:rPr lang="zh-TW" altLang="zh-TW" sz="2000" b="1" dirty="0">
                <a:solidFill>
                  <a:srgbClr val="FF0000"/>
                </a:solidFill>
              </a:rPr>
              <a:t>）</a:t>
            </a:r>
            <a:r>
              <a:rPr lang="zh-TW" altLang="en-US" sz="2000" b="1" dirty="0">
                <a:solidFill>
                  <a:srgbClr val="FF0000"/>
                </a:solidFill>
              </a:rPr>
              <a:t>職科</a:t>
            </a:r>
            <a:r>
              <a:rPr lang="zh-TW" altLang="zh-TW" sz="2000" b="1" dirty="0">
                <a:solidFill>
                  <a:srgbClr val="FF0000"/>
                </a:solidFill>
              </a:rPr>
              <a:t>畢業條件</a:t>
            </a:r>
            <a:r>
              <a:rPr lang="en-US" altLang="zh-TW" sz="2000" b="1" dirty="0">
                <a:solidFill>
                  <a:srgbClr val="FF0000"/>
                </a:solidFill>
              </a:rPr>
              <a:t>(</a:t>
            </a:r>
            <a:r>
              <a:rPr lang="zh-TW" altLang="zh-TW" sz="2000" b="1" dirty="0">
                <a:solidFill>
                  <a:srgbClr val="FF0000"/>
                </a:solidFill>
              </a:rPr>
              <a:t>造園科、園藝科、畜保科、食加科、機械科、電機科、電子科</a:t>
            </a:r>
            <a:r>
              <a:rPr lang="zh-TW" altLang="en-US" sz="2000" b="1" dirty="0">
                <a:solidFill>
                  <a:srgbClr val="FF0000"/>
                </a:solidFill>
              </a:rPr>
              <a:t>、餐服科</a:t>
            </a:r>
            <a:r>
              <a:rPr lang="en-US" altLang="zh-TW" sz="2000" b="1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2000" b="1" i="1" u="sng" dirty="0">
                <a:solidFill>
                  <a:srgbClr val="953735"/>
                </a:solidFill>
              </a:rPr>
              <a:t>以下條件須同時具備</a:t>
            </a:r>
            <a:endParaRPr lang="en-US" altLang="zh-TW" sz="2000" b="1" i="1" u="sng" dirty="0">
              <a:solidFill>
                <a:srgbClr val="953735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1</a:t>
            </a:r>
            <a:r>
              <a:rPr lang="zh-TW" altLang="zh-TW" sz="2000" dirty="0"/>
              <a:t>、累計及格學分數須達</a:t>
            </a:r>
            <a:r>
              <a:rPr lang="en-US" altLang="zh-TW" sz="2000" dirty="0"/>
              <a:t>160</a:t>
            </a:r>
            <a:r>
              <a:rPr lang="zh-TW" altLang="zh-TW" sz="2000" dirty="0"/>
              <a:t>學分以上。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2</a:t>
            </a:r>
            <a:r>
              <a:rPr lang="zh-TW" altLang="zh-TW" sz="2000" dirty="0"/>
              <a:t>、</a:t>
            </a:r>
            <a:r>
              <a:rPr lang="zh-TW" altLang="zh-TW" sz="2000" b="1" i="1" u="sng" dirty="0"/>
              <a:t>部定必修</a:t>
            </a:r>
            <a:r>
              <a:rPr lang="zh-TW" altLang="zh-TW" sz="2000" dirty="0"/>
              <a:t>學分數至少</a:t>
            </a:r>
            <a:r>
              <a:rPr lang="en-US" altLang="zh-TW" sz="2000" dirty="0"/>
              <a:t>85%</a:t>
            </a:r>
            <a:r>
              <a:rPr lang="zh-TW" altLang="zh-TW" sz="2000" dirty="0"/>
              <a:t>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3</a:t>
            </a:r>
            <a:r>
              <a:rPr lang="zh-TW" altLang="zh-TW" sz="2000" dirty="0"/>
              <a:t>、專業及實習科目學分數至少</a:t>
            </a:r>
            <a:r>
              <a:rPr lang="en-US" altLang="zh-TW" sz="2000" dirty="0"/>
              <a:t>60</a:t>
            </a:r>
            <a:r>
              <a:rPr lang="zh-TW" altLang="zh-TW" sz="2000" dirty="0"/>
              <a:t>學分及格。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4</a:t>
            </a:r>
            <a:r>
              <a:rPr lang="zh-TW" altLang="zh-TW" sz="2000" dirty="0"/>
              <a:t>、實習科目學分數至少</a:t>
            </a:r>
            <a:r>
              <a:rPr lang="en-US" altLang="zh-TW" sz="2000" dirty="0"/>
              <a:t>45</a:t>
            </a:r>
            <a:r>
              <a:rPr lang="zh-TW" altLang="zh-TW" sz="2000" dirty="0"/>
              <a:t>學分及格。</a:t>
            </a:r>
            <a:endParaRPr lang="zh-TW" altLang="en-US" sz="20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5</a:t>
            </a:r>
            <a:r>
              <a:rPr lang="zh-TW" altLang="zh-TW" sz="2000" dirty="0"/>
              <a:t> 、</a:t>
            </a:r>
            <a:r>
              <a:rPr lang="zh-TW" altLang="en-US" sz="2000" dirty="0"/>
              <a:t>獎懲紀錄相抵後未滿三大過者</a:t>
            </a:r>
            <a:endParaRPr lang="en-US" altLang="zh-TW" sz="20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altLang="zh-TW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TW" altLang="zh-TW" sz="2000" b="1" dirty="0">
                <a:solidFill>
                  <a:srgbClr val="FF0000"/>
                </a:solidFill>
              </a:rPr>
              <a:t>（</a:t>
            </a:r>
            <a:r>
              <a:rPr lang="zh-TW" altLang="en-US" sz="2000" b="1" dirty="0">
                <a:solidFill>
                  <a:srgbClr val="FF0000"/>
                </a:solidFill>
              </a:rPr>
              <a:t>二</a:t>
            </a:r>
            <a:r>
              <a:rPr lang="zh-TW" altLang="zh-TW" sz="2000" b="1" dirty="0">
                <a:solidFill>
                  <a:srgbClr val="FF0000"/>
                </a:solidFill>
              </a:rPr>
              <a:t>）普通科之畢業條件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2000" b="1" i="1" u="sng" dirty="0">
                <a:solidFill>
                  <a:srgbClr val="953735"/>
                </a:solidFill>
              </a:rPr>
              <a:t>以下條件須同時具備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1</a:t>
            </a:r>
            <a:r>
              <a:rPr lang="zh-TW" altLang="zh-TW" sz="2000" dirty="0"/>
              <a:t>、累計及格學分數須達</a:t>
            </a:r>
            <a:r>
              <a:rPr lang="en-US" altLang="zh-TW" sz="2000" dirty="0"/>
              <a:t>150</a:t>
            </a:r>
            <a:r>
              <a:rPr lang="zh-TW" altLang="zh-TW" sz="2000" dirty="0"/>
              <a:t>學分以上。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TW" sz="2000" dirty="0"/>
              <a:t>2</a:t>
            </a:r>
            <a:r>
              <a:rPr lang="zh-TW" altLang="zh-TW" sz="2000" dirty="0"/>
              <a:t>、</a:t>
            </a:r>
            <a:r>
              <a:rPr lang="zh-TW" altLang="zh-TW" sz="2000" b="1" i="1" u="sng" dirty="0"/>
              <a:t>必修</a:t>
            </a:r>
            <a:r>
              <a:rPr lang="zh-TW" altLang="zh-TW" sz="2000" dirty="0"/>
              <a:t>科目學分數須達</a:t>
            </a:r>
            <a:r>
              <a:rPr lang="en-US" altLang="zh-TW" sz="2000" dirty="0"/>
              <a:t>102</a:t>
            </a:r>
            <a:r>
              <a:rPr lang="zh-TW" altLang="zh-TW" sz="2000" dirty="0"/>
              <a:t>學分以上。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TW" sz="2000" dirty="0"/>
              <a:t>3</a:t>
            </a:r>
            <a:r>
              <a:rPr lang="zh-TW" altLang="zh-TW" sz="2000" dirty="0"/>
              <a:t>、</a:t>
            </a:r>
            <a:r>
              <a:rPr lang="zh-TW" altLang="en-US" sz="2000" dirty="0"/>
              <a:t>選</a:t>
            </a:r>
            <a:r>
              <a:rPr lang="zh-TW" altLang="zh-TW" sz="2000" dirty="0"/>
              <a:t>修科目學分數須達</a:t>
            </a:r>
            <a:r>
              <a:rPr lang="en-US" altLang="zh-TW" sz="2000" dirty="0"/>
              <a:t>40</a:t>
            </a:r>
            <a:r>
              <a:rPr lang="zh-TW" altLang="zh-TW" sz="2000" dirty="0"/>
              <a:t>學分以上。</a:t>
            </a:r>
            <a:endParaRPr lang="zh-TW" altLang="en-US" sz="20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2000" dirty="0"/>
              <a:t>4</a:t>
            </a:r>
            <a:r>
              <a:rPr lang="zh-TW" altLang="zh-TW" sz="2000" dirty="0"/>
              <a:t>、</a:t>
            </a:r>
            <a:r>
              <a:rPr lang="zh-TW" altLang="en-US" sz="2000" dirty="0"/>
              <a:t>獎懲紀錄相抵後未滿三大過者。</a:t>
            </a:r>
            <a:endParaRPr lang="en-US" altLang="zh-TW" sz="20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zh-TW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>
          <a:xfrm>
            <a:off x="101999" y="116632"/>
            <a:ext cx="6347713" cy="1320800"/>
          </a:xfrm>
        </p:spPr>
        <p:txBody>
          <a:bodyPr/>
          <a:lstStyle/>
          <a:p>
            <a:pPr eaLnBrk="1" hangingPunct="1"/>
            <a:r>
              <a:rPr lang="zh-TW" altLang="zh-TW" sz="3200" dirty="0"/>
              <a:t>學生成績查詢網址</a:t>
            </a:r>
            <a:endParaRPr lang="zh-TW" altLang="en-US" sz="3200" dirty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>
          <a:xfrm>
            <a:off x="-36512" y="692696"/>
            <a:ext cx="8352928" cy="4700595"/>
          </a:xfrm>
        </p:spPr>
        <p:txBody>
          <a:bodyPr/>
          <a:lstStyle/>
          <a:p>
            <a:pPr eaLnBrk="1" hangingPunct="1">
              <a:buNone/>
            </a:pPr>
            <a:r>
              <a:rPr lang="zh-TW" altLang="en-US" dirty="0"/>
              <a:t>    </a:t>
            </a:r>
            <a:r>
              <a:rPr lang="zh-TW" altLang="zh-TW" sz="4800" dirty="0"/>
              <a:t>龍潭</a:t>
            </a:r>
            <a:r>
              <a:rPr lang="zh-TW" altLang="en-US" sz="4800" dirty="0"/>
              <a:t>高中網</a:t>
            </a:r>
            <a:r>
              <a:rPr lang="zh-TW" altLang="zh-TW" sz="4800" dirty="0"/>
              <a:t>頁</a:t>
            </a:r>
            <a:r>
              <a:rPr lang="zh-TW" altLang="en-US" sz="4800" dirty="0"/>
              <a:t>上方的</a:t>
            </a:r>
            <a:r>
              <a:rPr lang="zh-TW" altLang="zh-TW" sz="4800" dirty="0"/>
              <a:t>「</a:t>
            </a:r>
            <a:r>
              <a:rPr lang="zh-TW" altLang="en-US" sz="4800" dirty="0"/>
              <a:t>線上</a:t>
            </a:r>
            <a:r>
              <a:rPr lang="zh-TW" altLang="zh-TW" sz="4800" dirty="0"/>
              <a:t>成績查詢</a:t>
            </a:r>
            <a:r>
              <a:rPr lang="zh-TW" altLang="en-US" sz="4800" dirty="0"/>
              <a:t>系統</a:t>
            </a:r>
            <a:r>
              <a:rPr lang="zh-TW" altLang="zh-TW" sz="4800" dirty="0"/>
              <a:t>」，輸入</a:t>
            </a:r>
            <a:r>
              <a:rPr lang="zh-TW" altLang="en-US" sz="4800" b="1" dirty="0"/>
              <a:t>學號</a:t>
            </a:r>
            <a:r>
              <a:rPr lang="zh-TW" altLang="en-US" sz="4800" dirty="0"/>
              <a:t>與</a:t>
            </a:r>
            <a:r>
              <a:rPr lang="zh-TW" altLang="en-US" sz="4800" b="1" dirty="0"/>
              <a:t>身分證</a:t>
            </a:r>
            <a:r>
              <a:rPr lang="zh-TW" altLang="en-US" sz="4800" dirty="0"/>
              <a:t>即可查詢</a:t>
            </a:r>
            <a:r>
              <a:rPr lang="zh-TW" altLang="zh-TW" sz="4800" dirty="0"/>
              <a:t>學生成績</a:t>
            </a:r>
            <a:r>
              <a:rPr lang="zh-TW" altLang="en-US" sz="4800" dirty="0"/>
              <a:t>。</a:t>
            </a:r>
            <a:endParaRPr lang="en-US" altLang="zh-TW" sz="48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6318F3D-BB96-4D8B-95BA-0CA093F6F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12" y="2852936"/>
            <a:ext cx="6263680" cy="3685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AFDC95-196B-4366-9558-477CECA4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3288AD-D4AC-4CA3-BBF0-848823823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AA6B0D1-B297-4A5B-84D6-5924EDC14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609600"/>
            <a:ext cx="7078380" cy="5323479"/>
          </a:xfrm>
          <a:prstGeom prst="rect">
            <a:avLst/>
          </a:prstGeom>
        </p:spPr>
      </p:pic>
      <p:sp>
        <p:nvSpPr>
          <p:cNvPr id="6" name="橢圓 5">
            <a:extLst>
              <a:ext uri="{FF2B5EF4-FFF2-40B4-BE49-F238E27FC236}">
                <a16:creationId xmlns:a16="http://schemas.microsoft.com/office/drawing/2014/main" id="{0B0CCCFB-499A-4396-96C4-1CDC18141064}"/>
              </a:ext>
            </a:extLst>
          </p:cNvPr>
          <p:cNvSpPr/>
          <p:nvPr/>
        </p:nvSpPr>
        <p:spPr>
          <a:xfrm>
            <a:off x="467544" y="2420888"/>
            <a:ext cx="2232248" cy="1944216"/>
          </a:xfrm>
          <a:prstGeom prst="ellipse">
            <a:avLst/>
          </a:prstGeom>
          <a:noFill/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94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27A8BA-E3C6-42D7-B6C1-1825AB5AC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B8C3C1-7C2A-454C-ADEB-E7425C740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894E9C9-335E-4DD0-935C-415FBD397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841372"/>
            <a:ext cx="5841696" cy="5055313"/>
          </a:xfrm>
          <a:prstGeom prst="rect">
            <a:avLst/>
          </a:prstGeom>
        </p:spPr>
      </p:pic>
      <p:sp>
        <p:nvSpPr>
          <p:cNvPr id="6" name="橢圓 5">
            <a:extLst>
              <a:ext uri="{FF2B5EF4-FFF2-40B4-BE49-F238E27FC236}">
                <a16:creationId xmlns:a16="http://schemas.microsoft.com/office/drawing/2014/main" id="{E0C819A0-CD19-4CF5-9B61-CD205997BFFE}"/>
              </a:ext>
            </a:extLst>
          </p:cNvPr>
          <p:cNvSpPr/>
          <p:nvPr/>
        </p:nvSpPr>
        <p:spPr>
          <a:xfrm>
            <a:off x="1691680" y="2492896"/>
            <a:ext cx="4680520" cy="720080"/>
          </a:xfrm>
          <a:prstGeom prst="ellipse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15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E78ACA-07A3-45D5-8D08-B6280803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88" y="248320"/>
            <a:ext cx="6347713" cy="1320800"/>
          </a:xfrm>
        </p:spPr>
        <p:txBody>
          <a:bodyPr/>
          <a:lstStyle/>
          <a:p>
            <a:r>
              <a:rPr lang="zh-TW" altLang="en-US" dirty="0"/>
              <a:t>職科同學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0D76B3-3A6E-443E-A4B8-79A91A48D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6EB3BC1-5088-4CFA-900C-9F10B0429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49" y="908720"/>
            <a:ext cx="7960029" cy="5497258"/>
          </a:xfrm>
          <a:prstGeom prst="rect">
            <a:avLst/>
          </a:prstGeom>
        </p:spPr>
      </p:pic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2612191B-A39A-4CC0-A6EA-C0B929C4632A}"/>
              </a:ext>
            </a:extLst>
          </p:cNvPr>
          <p:cNvCxnSpPr/>
          <p:nvPr/>
        </p:nvCxnSpPr>
        <p:spPr>
          <a:xfrm>
            <a:off x="1979712" y="3140968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635D82F2-8F17-4EAD-8C33-28189B2BEBC6}"/>
              </a:ext>
            </a:extLst>
          </p:cNvPr>
          <p:cNvCxnSpPr/>
          <p:nvPr/>
        </p:nvCxnSpPr>
        <p:spPr>
          <a:xfrm>
            <a:off x="1979712" y="3429000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AE3D3025-47E5-4BA3-8C93-B6E983530B72}"/>
              </a:ext>
            </a:extLst>
          </p:cNvPr>
          <p:cNvCxnSpPr/>
          <p:nvPr/>
        </p:nvCxnSpPr>
        <p:spPr>
          <a:xfrm>
            <a:off x="1979712" y="3789040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4DFF27B5-36FD-47BC-A78A-AE66BA09D063}"/>
              </a:ext>
            </a:extLst>
          </p:cNvPr>
          <p:cNvCxnSpPr/>
          <p:nvPr/>
        </p:nvCxnSpPr>
        <p:spPr>
          <a:xfrm>
            <a:off x="1979712" y="5157192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04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5DA5D0-A210-410C-879E-6925842B2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0648"/>
            <a:ext cx="6347713" cy="1320800"/>
          </a:xfrm>
        </p:spPr>
        <p:txBody>
          <a:bodyPr/>
          <a:lstStyle/>
          <a:p>
            <a:r>
              <a:rPr lang="zh-TW" altLang="en-US" dirty="0"/>
              <a:t>普高同學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5F9641-A3D8-45AB-B134-A13321F2E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FFA0362-AEDA-481E-9EE0-9E3A3C33A5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43"/>
          <a:stretch/>
        </p:blipFill>
        <p:spPr>
          <a:xfrm>
            <a:off x="609599" y="1124744"/>
            <a:ext cx="7709906" cy="5298274"/>
          </a:xfrm>
          <a:prstGeom prst="rect">
            <a:avLst/>
          </a:prstGeom>
        </p:spPr>
      </p:pic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B4806F3C-CB11-461D-8BE6-C6006401CEDE}"/>
              </a:ext>
            </a:extLst>
          </p:cNvPr>
          <p:cNvCxnSpPr/>
          <p:nvPr/>
        </p:nvCxnSpPr>
        <p:spPr>
          <a:xfrm>
            <a:off x="1907704" y="6165304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5382355C-6839-4EDF-BA6D-67D181C2E174}"/>
              </a:ext>
            </a:extLst>
          </p:cNvPr>
          <p:cNvCxnSpPr/>
          <p:nvPr/>
        </p:nvCxnSpPr>
        <p:spPr>
          <a:xfrm>
            <a:off x="1907704" y="5805264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66A9AB1C-ED77-4797-BB8F-F3C87A0E90C4}"/>
              </a:ext>
            </a:extLst>
          </p:cNvPr>
          <p:cNvCxnSpPr/>
          <p:nvPr/>
        </p:nvCxnSpPr>
        <p:spPr>
          <a:xfrm>
            <a:off x="1907704" y="5445224"/>
            <a:ext cx="79208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597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FD0701-9016-4B42-AE3C-53308D7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787257"/>
            <a:ext cx="6347713" cy="116321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職科</a:t>
            </a:r>
            <a:r>
              <a:rPr lang="en-US" altLang="zh-TW" dirty="0"/>
              <a:t>--</a:t>
            </a:r>
            <a:r>
              <a:rPr lang="zh-TW" altLang="en-US" dirty="0"/>
              <a:t>部定必修科目學分數</a:t>
            </a:r>
            <a:br>
              <a:rPr lang="en-US" altLang="zh-TW" dirty="0"/>
            </a:br>
            <a:r>
              <a:rPr lang="en-US" altLang="zh-TW" dirty="0"/>
              <a:t>113</a:t>
            </a:r>
            <a:r>
              <a:rPr lang="zh-TW" altLang="en-US" dirty="0"/>
              <a:t>學年度畢業生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84A7A6-72F3-4F5A-A49C-E24858EF2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造園科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(120*0.85)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園藝科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(120*0.85)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畜保科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(120*0.85)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食品科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(120*0.85)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機械科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(120*0.85)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電機科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(119*0.85)</a:t>
            </a:r>
          </a:p>
          <a:p>
            <a:pPr algn="l"/>
            <a:r>
              <a:rPr lang="zh-TW" altLang="en-US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電子科    部訂必修必須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學分以上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(119*0.85)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2614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431800"/>
          </a:xfrm>
        </p:spPr>
        <p:txBody>
          <a:bodyPr/>
          <a:lstStyle/>
          <a:p>
            <a:pPr eaLnBrk="1" hangingPunct="1"/>
            <a:r>
              <a:rPr lang="zh-TW" altLang="zh-TW" sz="3200" dirty="0"/>
              <a:t>學制介紹</a:t>
            </a:r>
            <a:r>
              <a:rPr lang="zh-TW" altLang="zh-TW" sz="1800" b="1" dirty="0"/>
              <a:t>《高級中等學校學生學習評量辦法》第</a:t>
            </a:r>
            <a:r>
              <a:rPr lang="en-US" altLang="zh-TW" sz="1800" b="1" dirty="0"/>
              <a:t>9</a:t>
            </a:r>
            <a:r>
              <a:rPr lang="zh-TW" altLang="zh-TW" sz="1800" b="1" dirty="0"/>
              <a:t>條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4213" y="1052513"/>
            <a:ext cx="7088187" cy="5472112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zh-TW" altLang="en-US" sz="2000" dirty="0">
                <a:solidFill>
                  <a:srgbClr val="FF0000"/>
                </a:solidFill>
              </a:rPr>
              <a:t>目前皆採</a:t>
            </a:r>
            <a:r>
              <a:rPr lang="zh-TW" altLang="zh-TW" sz="2000" dirty="0">
                <a:solidFill>
                  <a:srgbClr val="FF0000"/>
                </a:solidFill>
              </a:rPr>
              <a:t>學年學分制</a:t>
            </a:r>
            <a:endParaRPr lang="en-US" altLang="zh-TW" sz="2000" dirty="0">
              <a:solidFill>
                <a:srgbClr val="FF0000"/>
              </a:solidFill>
            </a:endParaRPr>
          </a:p>
          <a:p>
            <a:pPr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zh-TW" altLang="zh-TW" sz="2000" dirty="0">
                <a:solidFill>
                  <a:schemeClr val="accent1"/>
                </a:solidFill>
              </a:rPr>
              <a:t>各科成績採上</a:t>
            </a:r>
            <a:r>
              <a:rPr lang="zh-TW" altLang="en-US" sz="2000" dirty="0">
                <a:solidFill>
                  <a:schemeClr val="accent1"/>
                </a:solidFill>
              </a:rPr>
              <a:t>、</a:t>
            </a:r>
            <a:r>
              <a:rPr lang="zh-TW" altLang="zh-TW" sz="2000" dirty="0">
                <a:solidFill>
                  <a:schemeClr val="accent1"/>
                </a:solidFill>
              </a:rPr>
              <a:t>下學期平均計算</a:t>
            </a:r>
            <a:r>
              <a:rPr lang="en-US" altLang="zh-TW" sz="2000" dirty="0">
                <a:solidFill>
                  <a:schemeClr val="accent1"/>
                </a:solidFill>
              </a:rPr>
              <a:t>—</a:t>
            </a:r>
          </a:p>
          <a:p>
            <a:pPr algn="l" eaLnBrk="1" hangingPunct="1">
              <a:lnSpc>
                <a:spcPct val="90000"/>
              </a:lnSpc>
            </a:pPr>
            <a:r>
              <a:rPr lang="zh-TW" altLang="en-US" sz="2000" dirty="0">
                <a:solidFill>
                  <a:schemeClr val="accent2"/>
                </a:solidFill>
              </a:rPr>
              <a:t>現在用一年級國文科為例</a:t>
            </a:r>
            <a:r>
              <a:rPr lang="zh-TW" altLang="zh-TW" sz="2000" dirty="0">
                <a:solidFill>
                  <a:schemeClr val="tx1"/>
                </a:solidFill>
              </a:rPr>
              <a:t>，其他科目以此類推</a:t>
            </a:r>
            <a:endParaRPr lang="zh-TW" altLang="en-US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TW" altLang="zh-TW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TW" altLang="zh-TW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dirty="0">
                <a:solidFill>
                  <a:schemeClr val="tx1"/>
                </a:solidFill>
              </a:rPr>
              <a:t> </a:t>
            </a:r>
            <a:endParaRPr lang="zh-TW" altLang="zh-TW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TW" altLang="zh-TW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TW" altLang="en-US" dirty="0">
              <a:solidFill>
                <a:srgbClr val="898989"/>
              </a:solidFill>
            </a:endParaRPr>
          </a:p>
        </p:txBody>
      </p:sp>
      <p:graphicFrame>
        <p:nvGraphicFramePr>
          <p:cNvPr id="13371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803979"/>
              </p:ext>
            </p:extLst>
          </p:nvPr>
        </p:nvGraphicFramePr>
        <p:xfrm>
          <a:off x="539552" y="2708920"/>
          <a:ext cx="7488238" cy="2775586"/>
        </p:xfrm>
        <a:graphic>
          <a:graphicData uri="http://schemas.openxmlformats.org/drawingml/2006/table">
            <a:tbl>
              <a:tblPr/>
              <a:tblGrid>
                <a:gridCol w="84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科目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一上國文分數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一下國文分數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高一國文平均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及格授予學分與否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46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74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60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授予國文一上</a:t>
                      </a: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、一</a:t>
                      </a:r>
                      <a:r>
                        <a:rPr kumimoji="0" lang="zh-TW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下學分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72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授予國文一上</a:t>
                      </a: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、一</a:t>
                      </a:r>
                      <a:r>
                        <a:rPr kumimoji="0" lang="zh-TW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下學分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54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不授予一年級國文學分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54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58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只授予國文一下學分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51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只授予國文一上學分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60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59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59.5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只授予國文一上學分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938</Words>
  <Application>Microsoft Office PowerPoint</Application>
  <PresentationFormat>如螢幕大小 (4:3)</PresentationFormat>
  <Paragraphs>143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微軟正黑體</vt:lpstr>
      <vt:lpstr>標楷體</vt:lpstr>
      <vt:lpstr>Arial</vt:lpstr>
      <vt:lpstr>Calibri</vt:lpstr>
      <vt:lpstr>Times New Roman</vt:lpstr>
      <vt:lpstr>Trebuchet MS</vt:lpstr>
      <vt:lpstr>verdana</vt:lpstr>
      <vt:lpstr>Wingdings 3</vt:lpstr>
      <vt:lpstr>多面向</vt:lpstr>
      <vt:lpstr>113學年度 畢業學分說明</vt:lpstr>
      <vt:lpstr>本校授予畢業證書條件</vt:lpstr>
      <vt:lpstr>學生成績查詢網址</vt:lpstr>
      <vt:lpstr>PowerPoint 簡報</vt:lpstr>
      <vt:lpstr>PowerPoint 簡報</vt:lpstr>
      <vt:lpstr>職科同學</vt:lpstr>
      <vt:lpstr>普高同學</vt:lpstr>
      <vt:lpstr>職科--部定必修科目學分數 113學年度畢業生</vt:lpstr>
      <vt:lpstr>學制介紹《高級中等學校學生學習評量辦法》第9條</vt:lpstr>
      <vt:lpstr>各身份別及格分數，可參加補考分數  《高級中等學校學生學習評量辦法》第8條</vt:lpstr>
      <vt:lpstr>重讀之規定</vt:lpstr>
      <vt:lpstr>其他相關注意事項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一、學制介紹</dc:title>
  <dc:creator>Lin123</dc:creator>
  <cp:lastModifiedBy>HUNGYI SU</cp:lastModifiedBy>
  <cp:revision>41</cp:revision>
  <dcterms:created xsi:type="dcterms:W3CDTF">2014-02-27T02:06:31Z</dcterms:created>
  <dcterms:modified xsi:type="dcterms:W3CDTF">2025-01-09T03:47:39Z</dcterms:modified>
</cp:coreProperties>
</file>