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537-939F-4F80-8309-39161F3B4814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D0C9-6131-482D-A19F-62E732816F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310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537-939F-4F80-8309-39161F3B4814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D0C9-6131-482D-A19F-62E732816F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889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537-939F-4F80-8309-39161F3B4814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D0C9-6131-482D-A19F-62E732816F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570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537-939F-4F80-8309-39161F3B4814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D0C9-6131-482D-A19F-62E732816F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823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537-939F-4F80-8309-39161F3B4814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D0C9-6131-482D-A19F-62E732816F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984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537-939F-4F80-8309-39161F3B4814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D0C9-6131-482D-A19F-62E732816F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808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537-939F-4F80-8309-39161F3B4814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D0C9-6131-482D-A19F-62E732816F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460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537-939F-4F80-8309-39161F3B4814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D0C9-6131-482D-A19F-62E732816F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34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537-939F-4F80-8309-39161F3B4814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D0C9-6131-482D-A19F-62E732816F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7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537-939F-4F80-8309-39161F3B4814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D0C9-6131-482D-A19F-62E732816F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06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537-939F-4F80-8309-39161F3B4814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D0C9-6131-482D-A19F-62E732816F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112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r="2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537-939F-4F80-8309-39161F3B4814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6D0C9-6131-482D-A19F-62E732816F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706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575556" y="594797"/>
            <a:ext cx="7772400" cy="673963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室內配線乙級 第二站 第八題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719572" y="1336852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三相三線式負載瓦時、乏時、</a:t>
            </a:r>
            <a:r>
              <a:rPr lang="en-US" altLang="zh-TW" sz="36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/>
            </a:r>
            <a:br>
              <a:rPr lang="en-US" altLang="zh-TW" sz="36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</a:br>
            <a:r>
              <a:rPr lang="zh-TW" altLang="en-US" sz="36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功因、電壓、電流之監視盤裝配</a:t>
            </a:r>
            <a:endParaRPr lang="zh-TW" altLang="en-US" sz="36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654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87624" y="6057292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1.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電源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線配置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44" name="圓角矩形圖說文字 43"/>
          <p:cNvSpPr/>
          <p:nvPr/>
        </p:nvSpPr>
        <p:spPr>
          <a:xfrm>
            <a:off x="1799692" y="2699508"/>
            <a:ext cx="1358285" cy="792088"/>
          </a:xfrm>
          <a:prstGeom prst="wedgeRoundRectCallout">
            <a:avLst>
              <a:gd name="adj1" fmla="val -71211"/>
              <a:gd name="adj2" fmla="val 42779"/>
              <a:gd name="adj3" fmla="val 16667"/>
            </a:avLst>
          </a:prstGeom>
          <a:solidFill>
            <a:schemeClr val="accent1">
              <a:alpha val="94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8mm</a:t>
            </a:r>
            <a:r>
              <a:rPr lang="en-US" altLang="zh-TW" sz="1600" baseline="30000" dirty="0" smtClean="0"/>
              <a:t>2</a:t>
            </a:r>
            <a:br>
              <a:rPr lang="en-US" altLang="zh-TW" sz="1600" baseline="30000" dirty="0" smtClean="0"/>
            </a:br>
            <a:r>
              <a:rPr lang="zh-TW" altLang="en-US" sz="1600" dirty="0" smtClean="0"/>
              <a:t>黑色絞線</a:t>
            </a: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endParaRPr lang="zh-TW" altLang="en-US" sz="1600" dirty="0"/>
          </a:p>
        </p:txBody>
      </p:sp>
      <p:grpSp>
        <p:nvGrpSpPr>
          <p:cNvPr id="10" name="群組 9"/>
          <p:cNvGrpSpPr/>
          <p:nvPr/>
        </p:nvGrpSpPr>
        <p:grpSpPr>
          <a:xfrm>
            <a:off x="683568" y="1249937"/>
            <a:ext cx="684076" cy="3763239"/>
            <a:chOff x="683568" y="1249937"/>
            <a:chExt cx="684076" cy="3763239"/>
          </a:xfrm>
        </p:grpSpPr>
        <p:cxnSp>
          <p:nvCxnSpPr>
            <p:cNvPr id="19" name="直線接點 18"/>
            <p:cNvCxnSpPr/>
            <p:nvPr/>
          </p:nvCxnSpPr>
          <p:spPr>
            <a:xfrm>
              <a:off x="683568" y="1279725"/>
              <a:ext cx="0" cy="3733451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1043608" y="1249937"/>
              <a:ext cx="0" cy="3691231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1367644" y="1270572"/>
              <a:ext cx="0" cy="3742604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群組 13"/>
          <p:cNvGrpSpPr/>
          <p:nvPr/>
        </p:nvGrpSpPr>
        <p:grpSpPr>
          <a:xfrm>
            <a:off x="522276" y="4041068"/>
            <a:ext cx="1018746" cy="756085"/>
            <a:chOff x="522276" y="4041068"/>
            <a:chExt cx="1018746" cy="756085"/>
          </a:xfrm>
        </p:grpSpPr>
        <p:sp>
          <p:nvSpPr>
            <p:cNvPr id="37" name="矩形 36"/>
            <p:cNvSpPr/>
            <p:nvPr/>
          </p:nvSpPr>
          <p:spPr>
            <a:xfrm>
              <a:off x="522276" y="4041068"/>
              <a:ext cx="343598" cy="756085"/>
            </a:xfrm>
            <a:prstGeom prst="rect">
              <a:avLst/>
            </a:prstGeom>
            <a:solidFill>
              <a:schemeClr val="accent6">
                <a:lumMod val="75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1197424" y="4041069"/>
              <a:ext cx="343598" cy="756084"/>
            </a:xfrm>
            <a:prstGeom prst="rect">
              <a:avLst/>
            </a:prstGeom>
            <a:solidFill>
              <a:schemeClr val="accent6">
                <a:lumMod val="75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1" name="圓角矩形圖說文字 10"/>
          <p:cNvSpPr/>
          <p:nvPr/>
        </p:nvSpPr>
        <p:spPr>
          <a:xfrm>
            <a:off x="2159732" y="4545124"/>
            <a:ext cx="1872208" cy="792088"/>
          </a:xfrm>
          <a:prstGeom prst="wedgeRoundRectCallout">
            <a:avLst>
              <a:gd name="adj1" fmla="val -76016"/>
              <a:gd name="adj2" fmla="val -49372"/>
              <a:gd name="adj3" fmla="val 16667"/>
            </a:avLst>
          </a:prstGeom>
          <a:solidFill>
            <a:schemeClr val="accent1">
              <a:alpha val="94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>
                <a:solidFill>
                  <a:schemeClr val="bg1"/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1400" dirty="0">
                <a:solidFill>
                  <a:schemeClr val="bg1"/>
                </a:solidFill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1400" dirty="0">
                <a:solidFill>
                  <a:schemeClr val="bg1"/>
                </a:solidFill>
                <a:latin typeface="華康粗圓體" pitchFamily="49" charset="-120"/>
                <a:ea typeface="華康粗圓體" pitchFamily="49" charset="-120"/>
              </a:rPr>
              <a:t>T</a:t>
            </a:r>
            <a:r>
              <a:rPr lang="zh-TW" altLang="en-US" sz="1400" dirty="0">
                <a:solidFill>
                  <a:schemeClr val="bg1"/>
                </a:solidFill>
                <a:latin typeface="華康粗圓體" pitchFamily="49" charset="-120"/>
                <a:ea typeface="華康粗圓體" pitchFamily="49" charset="-120"/>
              </a:rPr>
              <a:t>相繞</a:t>
            </a:r>
            <a:r>
              <a:rPr lang="en-US" altLang="zh-TW" sz="1400" dirty="0">
                <a:solidFill>
                  <a:schemeClr val="bg1"/>
                </a:solidFill>
                <a:latin typeface="華康粗圓體" pitchFamily="49" charset="-120"/>
                <a:ea typeface="華康粗圓體" pitchFamily="49" charset="-120"/>
              </a:rPr>
              <a:t>CT</a:t>
            </a:r>
            <a:r>
              <a:rPr lang="zh-TW" altLang="en-US" sz="1400" dirty="0">
                <a:solidFill>
                  <a:schemeClr val="bg1"/>
                </a:solidFill>
                <a:latin typeface="華康粗圓體" pitchFamily="49" charset="-120"/>
                <a:ea typeface="華康粗圓體" pitchFamily="49" charset="-120"/>
              </a:rPr>
              <a:t>一次側的匝數要符合</a:t>
            </a:r>
            <a:r>
              <a:rPr lang="zh-TW" altLang="en-US" sz="1400" dirty="0" smtClean="0">
                <a:solidFill>
                  <a:schemeClr val="bg1"/>
                </a:solidFill>
                <a:latin typeface="華康粗圓體" pitchFamily="49" charset="-120"/>
                <a:ea typeface="華康粗圓體" pitchFamily="49" charset="-120"/>
              </a:rPr>
              <a:t>規定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16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"/>
                            </p:stCondLst>
                            <p:childTnLst>
                              <p:par>
                                <p:cTn id="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7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900"/>
                            </p:stCondLst>
                            <p:childTnLst>
                              <p:par>
                                <p:cTn id="1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4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619672" y="6057292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電壓表接線採並聯接法，用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2mm</a:t>
            </a:r>
            <a:r>
              <a:rPr lang="en-US" altLang="zh-TW" sz="2000" baseline="30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紅色配線。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grpSp>
        <p:nvGrpSpPr>
          <p:cNvPr id="43" name="群組 42"/>
          <p:cNvGrpSpPr/>
          <p:nvPr/>
        </p:nvGrpSpPr>
        <p:grpSpPr>
          <a:xfrm>
            <a:off x="683568" y="1592796"/>
            <a:ext cx="7812868" cy="1173100"/>
            <a:chOff x="683568" y="1592796"/>
            <a:chExt cx="7812868" cy="1173100"/>
          </a:xfrm>
        </p:grpSpPr>
        <p:cxnSp>
          <p:nvCxnSpPr>
            <p:cNvPr id="4" name="直線接點 3"/>
            <p:cNvCxnSpPr/>
            <p:nvPr/>
          </p:nvCxnSpPr>
          <p:spPr>
            <a:xfrm>
              <a:off x="683568" y="1592796"/>
              <a:ext cx="2124236" cy="0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>
              <a:off x="1007604" y="1903264"/>
              <a:ext cx="1836204" cy="0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1367644" y="2204864"/>
              <a:ext cx="1458646" cy="0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005826" y="1592796"/>
              <a:ext cx="558062" cy="0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3005826" y="1895860"/>
              <a:ext cx="558062" cy="0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3005826" y="2218584"/>
              <a:ext cx="558062" cy="0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3851920" y="1592796"/>
              <a:ext cx="3456384" cy="216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3851920" y="1895860"/>
              <a:ext cx="3456384" cy="0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3851920" y="2218584"/>
              <a:ext cx="3384376" cy="0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>
              <a:off x="4301970" y="1593012"/>
              <a:ext cx="0" cy="1115908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5378936" y="1593012"/>
              <a:ext cx="0" cy="1166524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6408204" y="1903264"/>
              <a:ext cx="0" cy="805440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4499992" y="1895860"/>
              <a:ext cx="0" cy="813060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5590004" y="1903264"/>
              <a:ext cx="0" cy="856272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4716016" y="2204864"/>
              <a:ext cx="0" cy="561032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5796136" y="2198504"/>
              <a:ext cx="0" cy="561032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6660232" y="2198504"/>
              <a:ext cx="0" cy="561032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8460432" y="2096852"/>
              <a:ext cx="0" cy="121732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8460432" y="1592796"/>
              <a:ext cx="0" cy="121732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 flipV="1">
              <a:off x="7902370" y="1592796"/>
              <a:ext cx="558062" cy="1380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/>
            <p:nvPr/>
          </p:nvCxnSpPr>
          <p:spPr>
            <a:xfrm>
              <a:off x="7956376" y="2230580"/>
              <a:ext cx="540060" cy="0"/>
            </a:xfrm>
            <a:prstGeom prst="line">
              <a:avLst/>
            </a:prstGeom>
            <a:ln w="76200">
              <a:solidFill>
                <a:srgbClr val="FF0000">
                  <a:alpha val="5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圓角矩形圖說文字 43"/>
          <p:cNvSpPr/>
          <p:nvPr/>
        </p:nvSpPr>
        <p:spPr>
          <a:xfrm>
            <a:off x="1619672" y="2493695"/>
            <a:ext cx="1511665" cy="1113034"/>
          </a:xfrm>
          <a:prstGeom prst="wedgeRoundRectCallout">
            <a:avLst>
              <a:gd name="adj1" fmla="val 108131"/>
              <a:gd name="adj2" fmla="val -51078"/>
              <a:gd name="adj3" fmla="val 16667"/>
            </a:avLst>
          </a:prstGeom>
          <a:solidFill>
            <a:schemeClr val="accent1">
              <a:alpha val="94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/>
              <a:t>電壓表接線</a:t>
            </a: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r>
              <a:rPr lang="zh-TW" altLang="en-US" sz="1600" dirty="0" smtClean="0"/>
              <a:t>採用</a:t>
            </a:r>
            <a:r>
              <a:rPr lang="en-US" altLang="zh-TW" sz="1600" dirty="0" smtClean="0"/>
              <a:t>2mm</a:t>
            </a:r>
            <a:r>
              <a:rPr lang="en-US" altLang="zh-TW" sz="1600" baseline="30000" dirty="0" smtClean="0"/>
              <a:t>2</a:t>
            </a:r>
            <a:br>
              <a:rPr lang="en-US" altLang="zh-TW" sz="1600" baseline="30000" dirty="0" smtClean="0"/>
            </a:br>
            <a:r>
              <a:rPr lang="zh-TW" altLang="en-US" sz="1600" dirty="0" smtClean="0"/>
              <a:t>紅色絞線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2464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6638" y="6050668"/>
            <a:ext cx="6084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電流表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接線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採串聯接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法，用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2mm</a:t>
            </a:r>
            <a:r>
              <a:rPr lang="en-US" altLang="zh-TW" sz="2000" baseline="30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黑色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配線。</a:t>
            </a:r>
          </a:p>
        </p:txBody>
      </p:sp>
      <p:sp>
        <p:nvSpPr>
          <p:cNvPr id="44" name="圓角矩形圖說文字 43"/>
          <p:cNvSpPr/>
          <p:nvPr/>
        </p:nvSpPr>
        <p:spPr>
          <a:xfrm>
            <a:off x="1619672" y="2464559"/>
            <a:ext cx="1511665" cy="1113034"/>
          </a:xfrm>
          <a:prstGeom prst="wedgeRoundRectCallout">
            <a:avLst>
              <a:gd name="adj1" fmla="val 108662"/>
              <a:gd name="adj2" fmla="val 68549"/>
              <a:gd name="adj3" fmla="val 16667"/>
            </a:avLst>
          </a:prstGeom>
          <a:solidFill>
            <a:schemeClr val="accent1">
              <a:alpha val="94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/>
              <a:t>電流表接線</a:t>
            </a: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r>
              <a:rPr lang="zh-TW" altLang="en-US" sz="1600" dirty="0" smtClean="0"/>
              <a:t>採用</a:t>
            </a:r>
            <a:r>
              <a:rPr lang="en-US" altLang="zh-TW" sz="1600" dirty="0" smtClean="0"/>
              <a:t>2mm</a:t>
            </a:r>
            <a:r>
              <a:rPr lang="en-US" altLang="zh-TW" sz="1600" baseline="30000" dirty="0" smtClean="0"/>
              <a:t>2</a:t>
            </a:r>
            <a:br>
              <a:rPr lang="en-US" altLang="zh-TW" sz="1600" baseline="30000" dirty="0" smtClean="0"/>
            </a:br>
            <a:r>
              <a:rPr lang="zh-TW" altLang="en-US" sz="1600" dirty="0" smtClean="0"/>
              <a:t>黑色絞線</a:t>
            </a:r>
            <a:endParaRPr lang="zh-TW" altLang="en-US" sz="1600" dirty="0"/>
          </a:p>
        </p:txBody>
      </p:sp>
      <p:grpSp>
        <p:nvGrpSpPr>
          <p:cNvPr id="67" name="群組 66"/>
          <p:cNvGrpSpPr/>
          <p:nvPr/>
        </p:nvGrpSpPr>
        <p:grpSpPr>
          <a:xfrm>
            <a:off x="755576" y="3302778"/>
            <a:ext cx="7689957" cy="1455055"/>
            <a:chOff x="755576" y="3302778"/>
            <a:chExt cx="7689957" cy="1455055"/>
          </a:xfrm>
        </p:grpSpPr>
        <p:cxnSp>
          <p:nvCxnSpPr>
            <p:cNvPr id="4" name="直線接點 3"/>
            <p:cNvCxnSpPr/>
            <p:nvPr/>
          </p:nvCxnSpPr>
          <p:spPr>
            <a:xfrm>
              <a:off x="755576" y="3948860"/>
              <a:ext cx="3420380" cy="0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>
              <a:off x="1439652" y="4149080"/>
              <a:ext cx="3198578" cy="0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6421990" y="3302779"/>
              <a:ext cx="0" cy="474543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5508104" y="3789040"/>
              <a:ext cx="918102" cy="0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4373978" y="3782344"/>
              <a:ext cx="936104" cy="0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4808976" y="3995385"/>
              <a:ext cx="915152" cy="0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V="1">
              <a:off x="6660232" y="3946316"/>
              <a:ext cx="648072" cy="2544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5904148" y="4472516"/>
              <a:ext cx="1404156" cy="0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755576" y="4725144"/>
              <a:ext cx="7689957" cy="0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>
              <a:off x="4185198" y="3314304"/>
              <a:ext cx="0" cy="653564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4808976" y="3318297"/>
              <a:ext cx="0" cy="720388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5688124" y="3303556"/>
              <a:ext cx="0" cy="664312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4406084" y="3318104"/>
              <a:ext cx="0" cy="474736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5300538" y="3303556"/>
              <a:ext cx="0" cy="489284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4608004" y="3314304"/>
              <a:ext cx="0" cy="834776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5499328" y="3303556"/>
              <a:ext cx="0" cy="489284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5904148" y="3302780"/>
              <a:ext cx="0" cy="1170336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8445533" y="4374413"/>
              <a:ext cx="0" cy="350731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8439317" y="3897052"/>
              <a:ext cx="0" cy="141633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7920372" y="3935816"/>
              <a:ext cx="504056" cy="0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/>
            <p:nvPr/>
          </p:nvCxnSpPr>
          <p:spPr>
            <a:xfrm>
              <a:off x="7920372" y="4473116"/>
              <a:ext cx="504056" cy="0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6660232" y="3302778"/>
              <a:ext cx="0" cy="665090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>
              <a:off x="1439652" y="4617132"/>
              <a:ext cx="0" cy="140701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>
              <a:off x="1446744" y="4106230"/>
              <a:ext cx="0" cy="140701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H="1">
              <a:off x="755576" y="3904434"/>
              <a:ext cx="8088" cy="342497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 flipH="1">
              <a:off x="755576" y="4586584"/>
              <a:ext cx="8088" cy="171249"/>
            </a:xfrm>
            <a:prstGeom prst="line">
              <a:avLst/>
            </a:prstGeom>
            <a:ln w="76200">
              <a:solidFill>
                <a:schemeClr val="tx1"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7514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483768" y="6201308"/>
            <a:ext cx="6084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4.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接地線一律使用綠色絞線，接到接地銅排。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44" name="圓角矩形圖說文字 43"/>
          <p:cNvSpPr/>
          <p:nvPr/>
        </p:nvSpPr>
        <p:spPr>
          <a:xfrm>
            <a:off x="4139952" y="1088740"/>
            <a:ext cx="2196244" cy="358495"/>
          </a:xfrm>
          <a:prstGeom prst="wedgeRoundRectCallout">
            <a:avLst>
              <a:gd name="adj1" fmla="val -48746"/>
              <a:gd name="adj2" fmla="val 126722"/>
              <a:gd name="adj3" fmla="val 16667"/>
            </a:avLst>
          </a:prstGeom>
          <a:solidFill>
            <a:schemeClr val="accent1">
              <a:alpha val="94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PT</a:t>
            </a:r>
            <a:r>
              <a:rPr lang="zh-TW" altLang="en-US" sz="1600" dirty="0" smtClean="0"/>
              <a:t>系統接地，</a:t>
            </a:r>
            <a:r>
              <a:rPr lang="en-US" altLang="zh-TW" sz="1600" dirty="0" smtClean="0"/>
              <a:t>5.5</a:t>
            </a:r>
            <a:r>
              <a:rPr lang="zh-TW" altLang="en-US" sz="1600" dirty="0" smtClean="0"/>
              <a:t>綠</a:t>
            </a:r>
            <a:endParaRPr lang="zh-TW" altLang="en-US" sz="1600" dirty="0"/>
          </a:p>
        </p:txBody>
      </p:sp>
      <p:sp>
        <p:nvSpPr>
          <p:cNvPr id="3" name="橢圓 2"/>
          <p:cNvSpPr/>
          <p:nvPr/>
        </p:nvSpPr>
        <p:spPr>
          <a:xfrm>
            <a:off x="287524" y="5337212"/>
            <a:ext cx="612068" cy="504056"/>
          </a:xfrm>
          <a:prstGeom prst="ellipse">
            <a:avLst/>
          </a:prstGeom>
          <a:solidFill>
            <a:srgbClr val="00B05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橢圓 31"/>
          <p:cNvSpPr/>
          <p:nvPr/>
        </p:nvSpPr>
        <p:spPr>
          <a:xfrm>
            <a:off x="2051720" y="4545124"/>
            <a:ext cx="612068" cy="504056"/>
          </a:xfrm>
          <a:prstGeom prst="ellipse">
            <a:avLst/>
          </a:prstGeom>
          <a:solidFill>
            <a:srgbClr val="00B05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橢圓 35"/>
          <p:cNvSpPr/>
          <p:nvPr/>
        </p:nvSpPr>
        <p:spPr>
          <a:xfrm>
            <a:off x="3779912" y="1736812"/>
            <a:ext cx="612068" cy="504056"/>
          </a:xfrm>
          <a:prstGeom prst="ellipse">
            <a:avLst/>
          </a:prstGeom>
          <a:solidFill>
            <a:srgbClr val="00B05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圓角矩形圖說文字 36"/>
          <p:cNvSpPr/>
          <p:nvPr/>
        </p:nvSpPr>
        <p:spPr>
          <a:xfrm>
            <a:off x="683568" y="1088739"/>
            <a:ext cx="2772308" cy="358495"/>
          </a:xfrm>
          <a:prstGeom prst="wedgeRoundRectCallout">
            <a:avLst>
              <a:gd name="adj1" fmla="val 52054"/>
              <a:gd name="adj2" fmla="val 117773"/>
              <a:gd name="adj3" fmla="val 16667"/>
            </a:avLst>
          </a:prstGeom>
          <a:solidFill>
            <a:schemeClr val="accent1">
              <a:alpha val="94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PT</a:t>
            </a:r>
            <a:r>
              <a:rPr lang="zh-TW" altLang="en-US" sz="1600" dirty="0"/>
              <a:t>外殼設備接地</a:t>
            </a:r>
            <a:r>
              <a:rPr lang="zh-TW" altLang="en-US" sz="1600" dirty="0" smtClean="0"/>
              <a:t>，</a:t>
            </a:r>
            <a:r>
              <a:rPr lang="en-US" altLang="zh-TW" sz="1600" dirty="0" smtClean="0"/>
              <a:t>2.0</a:t>
            </a:r>
            <a:r>
              <a:rPr lang="zh-TW" altLang="en-US" sz="1600" dirty="0" smtClean="0"/>
              <a:t>綠</a:t>
            </a:r>
            <a:endParaRPr lang="zh-TW" altLang="en-US" sz="1600" dirty="0"/>
          </a:p>
        </p:txBody>
      </p:sp>
      <p:sp>
        <p:nvSpPr>
          <p:cNvPr id="38" name="圓角矩形圖說文字 37"/>
          <p:cNvSpPr/>
          <p:nvPr/>
        </p:nvSpPr>
        <p:spPr>
          <a:xfrm>
            <a:off x="1187624" y="3248980"/>
            <a:ext cx="2682298" cy="358495"/>
          </a:xfrm>
          <a:prstGeom prst="wedgeRoundRectCallout">
            <a:avLst>
              <a:gd name="adj1" fmla="val -41807"/>
              <a:gd name="adj2" fmla="val 182658"/>
              <a:gd name="adj3" fmla="val 16667"/>
            </a:avLst>
          </a:prstGeom>
          <a:solidFill>
            <a:schemeClr val="accent1">
              <a:alpha val="94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CT</a:t>
            </a:r>
            <a:r>
              <a:rPr lang="zh-TW" altLang="en-US" sz="1600" dirty="0"/>
              <a:t>外殼設備接地</a:t>
            </a:r>
            <a:r>
              <a:rPr lang="zh-TW" altLang="en-US" sz="1600" dirty="0" smtClean="0"/>
              <a:t>，</a:t>
            </a:r>
            <a:r>
              <a:rPr lang="en-US" altLang="zh-TW" sz="1600" dirty="0" smtClean="0"/>
              <a:t>5.5</a:t>
            </a:r>
            <a:r>
              <a:rPr lang="zh-TW" altLang="en-US" sz="1600" dirty="0" smtClean="0"/>
              <a:t>綠</a:t>
            </a:r>
            <a:endParaRPr lang="zh-TW" altLang="en-US" sz="1600" dirty="0"/>
          </a:p>
        </p:txBody>
      </p:sp>
      <p:sp>
        <p:nvSpPr>
          <p:cNvPr id="39" name="圓角矩形圖說文字 38"/>
          <p:cNvSpPr/>
          <p:nvPr/>
        </p:nvSpPr>
        <p:spPr>
          <a:xfrm>
            <a:off x="2771800" y="4293096"/>
            <a:ext cx="2196244" cy="358495"/>
          </a:xfrm>
          <a:prstGeom prst="wedgeRoundRectCallout">
            <a:avLst>
              <a:gd name="adj1" fmla="val -60798"/>
              <a:gd name="adj2" fmla="val 32751"/>
              <a:gd name="adj3" fmla="val 16667"/>
            </a:avLst>
          </a:prstGeom>
          <a:solidFill>
            <a:schemeClr val="accent1">
              <a:alpha val="94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CT</a:t>
            </a:r>
            <a:r>
              <a:rPr lang="zh-TW" altLang="en-US" sz="1600" dirty="0" smtClean="0"/>
              <a:t>系統接地，</a:t>
            </a:r>
            <a:r>
              <a:rPr lang="en-US" altLang="zh-TW" sz="1600" dirty="0" smtClean="0"/>
              <a:t>5.5</a:t>
            </a:r>
            <a:r>
              <a:rPr lang="zh-TW" altLang="en-US" sz="1600" dirty="0" smtClean="0"/>
              <a:t>綠</a:t>
            </a:r>
            <a:endParaRPr lang="zh-TW" altLang="en-US" sz="1600" dirty="0"/>
          </a:p>
        </p:txBody>
      </p:sp>
      <p:sp>
        <p:nvSpPr>
          <p:cNvPr id="40" name="圓角矩形圖說文字 39"/>
          <p:cNvSpPr/>
          <p:nvPr/>
        </p:nvSpPr>
        <p:spPr>
          <a:xfrm>
            <a:off x="1079612" y="5662020"/>
            <a:ext cx="3006334" cy="358495"/>
          </a:xfrm>
          <a:prstGeom prst="wedgeRoundRectCallout">
            <a:avLst>
              <a:gd name="adj1" fmla="val -58972"/>
              <a:gd name="adj2" fmla="val -36610"/>
              <a:gd name="adj3" fmla="val 16667"/>
            </a:avLst>
          </a:prstGeom>
          <a:solidFill>
            <a:schemeClr val="accent1">
              <a:alpha val="94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/>
              <a:t>負載外殼設備接地，</a:t>
            </a:r>
            <a:r>
              <a:rPr lang="en-US" altLang="zh-TW" sz="1600" dirty="0" smtClean="0"/>
              <a:t>5.5</a:t>
            </a:r>
            <a:r>
              <a:rPr lang="zh-TW" altLang="en-US" sz="1600" dirty="0" smtClean="0"/>
              <a:t>綠</a:t>
            </a:r>
            <a:endParaRPr lang="zh-TW" altLang="en-US" sz="1600" dirty="0"/>
          </a:p>
        </p:txBody>
      </p:sp>
      <p:sp>
        <p:nvSpPr>
          <p:cNvPr id="41" name="圓角矩形圖說文字 40"/>
          <p:cNvSpPr/>
          <p:nvPr/>
        </p:nvSpPr>
        <p:spPr>
          <a:xfrm>
            <a:off x="5040052" y="5482773"/>
            <a:ext cx="2386862" cy="358495"/>
          </a:xfrm>
          <a:prstGeom prst="wedgeRoundRectCallout">
            <a:avLst>
              <a:gd name="adj1" fmla="val 76832"/>
              <a:gd name="adj2" fmla="val 52887"/>
              <a:gd name="adj3" fmla="val 16667"/>
            </a:avLst>
          </a:prstGeom>
          <a:solidFill>
            <a:schemeClr val="accent1">
              <a:alpha val="94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/>
              <a:t>箱體設備接地，</a:t>
            </a:r>
            <a:r>
              <a:rPr lang="en-US" altLang="zh-TW" sz="1600" dirty="0" smtClean="0"/>
              <a:t>5.5</a:t>
            </a:r>
            <a:r>
              <a:rPr lang="zh-TW" altLang="en-US" sz="1600" dirty="0" smtClean="0"/>
              <a:t>綠</a:t>
            </a:r>
            <a:endParaRPr lang="zh-TW" altLang="en-US" sz="1600" dirty="0"/>
          </a:p>
        </p:txBody>
      </p:sp>
      <p:sp>
        <p:nvSpPr>
          <p:cNvPr id="42" name="橢圓 41"/>
          <p:cNvSpPr/>
          <p:nvPr/>
        </p:nvSpPr>
        <p:spPr>
          <a:xfrm>
            <a:off x="8262410" y="5662020"/>
            <a:ext cx="612068" cy="504056"/>
          </a:xfrm>
          <a:prstGeom prst="ellipse">
            <a:avLst/>
          </a:prstGeom>
          <a:solidFill>
            <a:srgbClr val="00B05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101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3680" y="1484784"/>
            <a:ext cx="8136904" cy="270030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1063891" y="4938639"/>
                <a:ext cx="7020780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en-US" dirty="0" smtClean="0"/>
                  <a:t>     </a:t>
                </a:r>
                <a:r>
                  <a:rPr lang="en-US" altLang="zh-TW" sz="2000" dirty="0" smtClean="0"/>
                  <a:t>OFF</a:t>
                </a:r>
                <a:r>
                  <a:rPr lang="zh-TW" altLang="zh-TW" sz="2000" dirty="0" smtClean="0"/>
                  <a:t>檔</a:t>
                </a:r>
                <a:r>
                  <a:rPr lang="en-US" altLang="zh-TW" sz="2000" dirty="0" smtClean="0">
                    <a:sym typeface="Wingdings"/>
                  </a:rPr>
                  <a:t></a:t>
                </a:r>
                <a:r>
                  <a:rPr lang="en-US" altLang="zh-TW" sz="2000" dirty="0"/>
                  <a:t>R</a:t>
                </a:r>
                <a:r>
                  <a:rPr lang="zh-TW" altLang="zh-TW" sz="2000" dirty="0"/>
                  <a:t>→</a:t>
                </a:r>
                <a:r>
                  <a:rPr lang="en-US" altLang="zh-TW" sz="2000" dirty="0"/>
                  <a:t>A1</a:t>
                </a:r>
                <a:r>
                  <a:rPr lang="zh-TW" altLang="zh-TW" sz="2000" dirty="0"/>
                  <a:t>，</a:t>
                </a:r>
                <a:r>
                  <a:rPr lang="en-US" altLang="zh-TW" sz="2000" dirty="0"/>
                  <a:t>T</a:t>
                </a:r>
                <a:r>
                  <a:rPr lang="zh-TW" altLang="zh-TW" sz="2000" dirty="0"/>
                  <a:t>→</a:t>
                </a:r>
                <a:r>
                  <a:rPr lang="en-US" altLang="zh-TW" sz="2000" dirty="0" smtClean="0"/>
                  <a:t>A1</a:t>
                </a:r>
                <a:r>
                  <a:rPr lang="zh-TW" altLang="en-US" sz="2000" dirty="0" smtClean="0"/>
                  <a:t>  </a:t>
                </a:r>
                <a:r>
                  <a:rPr lang="en-US" altLang="zh-TW" sz="2000" dirty="0" smtClean="0">
                    <a:sym typeface="Wingdings" pitchFamily="2" charset="2"/>
                  </a:rPr>
                  <a:t></a:t>
                </a:r>
                <a:r>
                  <a:rPr lang="zh-TW" altLang="en-US" sz="2000" dirty="0" smtClean="0">
                    <a:sym typeface="Wingdings" pitchFamily="2" charset="2"/>
                  </a:rPr>
                  <a:t>與其他三點都不導通的為  </a:t>
                </a:r>
                <a:r>
                  <a:rPr lang="en-US" altLang="zh-TW" sz="2000" dirty="0" smtClean="0">
                    <a:sym typeface="Wingdings" pitchFamily="2" charset="2"/>
                  </a:rPr>
                  <a:t>A2</a:t>
                </a:r>
                <a:r>
                  <a:rPr lang="en-US" altLang="zh-TW" sz="2000" dirty="0"/>
                  <a:t/>
                </a:r>
                <a:br>
                  <a:rPr lang="en-US" altLang="zh-TW" sz="20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000" i="1">
                            <a:latin typeface="Cambria Math"/>
                          </a:rPr>
                          <m:t>        </m:t>
                        </m:r>
                        <m:r>
                          <a:rPr lang="en-US" altLang="zh-TW" sz="20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zh-TW" sz="2000" i="1">
                            <a:latin typeface="Cambria Math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zh-TW" altLang="zh-TW" sz="2000" dirty="0"/>
                  <a:t>檔</a:t>
                </a:r>
                <a:r>
                  <a:rPr lang="en-US" altLang="zh-TW" sz="2000" dirty="0">
                    <a:sym typeface="Wingdings"/>
                  </a:rPr>
                  <a:t></a:t>
                </a:r>
                <a:r>
                  <a:rPr lang="en-US" altLang="zh-TW" sz="2000" dirty="0"/>
                  <a:t>R</a:t>
                </a:r>
                <a:r>
                  <a:rPr lang="zh-TW" altLang="zh-TW" sz="2000" dirty="0"/>
                  <a:t>→</a:t>
                </a:r>
                <a:r>
                  <a:rPr lang="en-US" altLang="zh-TW" sz="2000" dirty="0"/>
                  <a:t>A2</a:t>
                </a:r>
                <a:r>
                  <a:rPr lang="zh-TW" altLang="zh-TW" sz="2000" dirty="0"/>
                  <a:t>，</a:t>
                </a:r>
                <a:r>
                  <a:rPr lang="en-US" altLang="zh-TW" sz="2000" dirty="0"/>
                  <a:t>T</a:t>
                </a:r>
                <a:r>
                  <a:rPr lang="zh-TW" altLang="zh-TW" sz="2000" dirty="0"/>
                  <a:t>→</a:t>
                </a:r>
                <a:r>
                  <a:rPr lang="en-US" altLang="zh-TW" sz="2000" dirty="0" smtClean="0"/>
                  <a:t>A1</a:t>
                </a:r>
                <a:r>
                  <a:rPr lang="zh-TW" altLang="en-US" sz="2000" dirty="0" smtClean="0"/>
                  <a:t>  </a:t>
                </a:r>
                <a:r>
                  <a:rPr lang="en-US" altLang="zh-TW" sz="2000" dirty="0" smtClean="0">
                    <a:sym typeface="Wingdings" pitchFamily="2" charset="2"/>
                  </a:rPr>
                  <a:t></a:t>
                </a:r>
                <a:r>
                  <a:rPr lang="zh-TW" altLang="en-US" sz="2000" dirty="0" smtClean="0">
                    <a:sym typeface="Wingdings" pitchFamily="2" charset="2"/>
                  </a:rPr>
                  <a:t>與</a:t>
                </a:r>
                <a:r>
                  <a:rPr lang="en-US" altLang="zh-TW" sz="2000" dirty="0" smtClean="0">
                    <a:sym typeface="Wingdings" pitchFamily="2" charset="2"/>
                  </a:rPr>
                  <a:t>A2</a:t>
                </a:r>
                <a:r>
                  <a:rPr lang="zh-TW" altLang="en-US" sz="2000" dirty="0" smtClean="0">
                    <a:sym typeface="Wingdings" pitchFamily="2" charset="2"/>
                  </a:rPr>
                  <a:t>導</a:t>
                </a:r>
                <a:r>
                  <a:rPr lang="zh-TW" altLang="en-US" sz="2000" dirty="0">
                    <a:sym typeface="Wingdings" pitchFamily="2" charset="2"/>
                  </a:rPr>
                  <a:t>通</a:t>
                </a:r>
                <a:r>
                  <a:rPr lang="zh-TW" altLang="en-US" sz="2000" dirty="0" smtClean="0">
                    <a:sym typeface="Wingdings" pitchFamily="2" charset="2"/>
                  </a:rPr>
                  <a:t>的為 </a:t>
                </a:r>
                <a:r>
                  <a:rPr lang="en-US" altLang="zh-TW" sz="2000" dirty="0" smtClean="0">
                    <a:sym typeface="Wingdings" pitchFamily="2" charset="2"/>
                  </a:rPr>
                  <a:t>R</a:t>
                </a:r>
                <a:r>
                  <a:rPr lang="en-US" altLang="zh-TW" sz="2000" dirty="0"/>
                  <a:t/>
                </a:r>
                <a:br>
                  <a:rPr lang="en-US" altLang="zh-TW" sz="20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000" i="1">
                            <a:latin typeface="Cambria Math"/>
                          </a:rPr>
                          <m:t>        </m:t>
                        </m:r>
                        <m:r>
                          <a:rPr lang="en-US" altLang="zh-TW" sz="20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zh-TW" sz="2000" i="1"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zh-TW" altLang="zh-TW" sz="2000" dirty="0"/>
                  <a:t>檔</a:t>
                </a:r>
                <a:r>
                  <a:rPr lang="en-US" altLang="zh-TW" sz="2000" dirty="0">
                    <a:sym typeface="Wingdings"/>
                  </a:rPr>
                  <a:t></a:t>
                </a:r>
                <a:r>
                  <a:rPr lang="en-US" altLang="zh-TW" sz="2000" dirty="0"/>
                  <a:t>R</a:t>
                </a:r>
                <a:r>
                  <a:rPr lang="zh-TW" altLang="zh-TW" sz="2000" dirty="0"/>
                  <a:t>→</a:t>
                </a:r>
                <a:r>
                  <a:rPr lang="en-US" altLang="zh-TW" sz="2000" dirty="0"/>
                  <a:t>A2</a:t>
                </a:r>
                <a:r>
                  <a:rPr lang="zh-TW" altLang="zh-TW" sz="2000" dirty="0"/>
                  <a:t>，</a:t>
                </a:r>
                <a:r>
                  <a:rPr lang="en-US" altLang="zh-TW" sz="2000" dirty="0"/>
                  <a:t>T</a:t>
                </a:r>
                <a:r>
                  <a:rPr lang="zh-TW" altLang="zh-TW" sz="2000" dirty="0"/>
                  <a:t>→</a:t>
                </a:r>
                <a:r>
                  <a:rPr lang="en-US" altLang="zh-TW" sz="2000" dirty="0" smtClean="0"/>
                  <a:t>A2</a:t>
                </a:r>
                <a:r>
                  <a:rPr lang="zh-TW" altLang="en-US" sz="2000" dirty="0" smtClean="0"/>
                  <a:t>  </a:t>
                </a:r>
                <a:r>
                  <a:rPr lang="en-US" altLang="zh-TW" sz="2000" dirty="0" smtClean="0">
                    <a:sym typeface="Wingdings" pitchFamily="2" charset="2"/>
                  </a:rPr>
                  <a:t></a:t>
                </a:r>
                <a:r>
                  <a:rPr lang="zh-TW" altLang="en-US" sz="2000" dirty="0">
                    <a:sym typeface="Wingdings" pitchFamily="2" charset="2"/>
                  </a:rPr>
                  <a:t>與其他三點都不導通的為  </a:t>
                </a:r>
                <a:r>
                  <a:rPr lang="en-US" altLang="zh-TW" sz="2000" dirty="0" smtClean="0">
                    <a:sym typeface="Wingdings" pitchFamily="2" charset="2"/>
                  </a:rPr>
                  <a:t>A1</a:t>
                </a:r>
                <a:r>
                  <a:rPr lang="en-US" altLang="zh-TW" sz="2000" dirty="0"/>
                  <a:t/>
                </a:r>
                <a:br>
                  <a:rPr lang="en-US" altLang="zh-TW" sz="20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000" i="1">
                            <a:latin typeface="Cambria Math"/>
                          </a:rPr>
                          <m:t>       </m:t>
                        </m:r>
                        <m:r>
                          <a:rPr lang="zh-TW" altLang="en-US" sz="2000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zh-TW" sz="20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zh-TW" sz="2000" i="1"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zh-TW" altLang="zh-TW" sz="2000" dirty="0"/>
                  <a:t>檔</a:t>
                </a:r>
                <a:r>
                  <a:rPr lang="en-US" altLang="zh-TW" sz="2000" dirty="0">
                    <a:sym typeface="Wingdings"/>
                  </a:rPr>
                  <a:t></a:t>
                </a:r>
                <a:r>
                  <a:rPr lang="en-US" altLang="zh-TW" sz="2000" dirty="0"/>
                  <a:t>R</a:t>
                </a:r>
                <a:r>
                  <a:rPr lang="zh-TW" altLang="zh-TW" sz="2000" dirty="0"/>
                  <a:t>→</a:t>
                </a:r>
                <a:r>
                  <a:rPr lang="en-US" altLang="zh-TW" sz="2000" dirty="0"/>
                  <a:t>A1</a:t>
                </a:r>
                <a:r>
                  <a:rPr lang="zh-TW" altLang="zh-TW" sz="2000" dirty="0"/>
                  <a:t>，</a:t>
                </a:r>
                <a:r>
                  <a:rPr lang="en-US" altLang="zh-TW" sz="2000" dirty="0"/>
                  <a:t>T</a:t>
                </a:r>
                <a:r>
                  <a:rPr lang="zh-TW" altLang="zh-TW" sz="2000" dirty="0"/>
                  <a:t>→</a:t>
                </a:r>
                <a:r>
                  <a:rPr lang="en-US" altLang="zh-TW" sz="2000" dirty="0" smtClean="0"/>
                  <a:t>A2</a:t>
                </a:r>
                <a:r>
                  <a:rPr lang="zh-TW" altLang="en-US" sz="2000" dirty="0" smtClean="0"/>
                  <a:t>  </a:t>
                </a:r>
                <a:r>
                  <a:rPr lang="en-US" altLang="zh-TW" sz="2000" dirty="0" smtClean="0">
                    <a:sym typeface="Wingdings" pitchFamily="2" charset="2"/>
                  </a:rPr>
                  <a:t></a:t>
                </a:r>
                <a:r>
                  <a:rPr lang="zh-TW" altLang="en-US" sz="2000" dirty="0">
                    <a:sym typeface="Wingdings" pitchFamily="2" charset="2"/>
                  </a:rPr>
                  <a:t>與</a:t>
                </a:r>
                <a:r>
                  <a:rPr lang="en-US" altLang="zh-TW" sz="2000" dirty="0">
                    <a:sym typeface="Wingdings" pitchFamily="2" charset="2"/>
                  </a:rPr>
                  <a:t>A2</a:t>
                </a:r>
                <a:r>
                  <a:rPr lang="zh-TW" altLang="en-US" sz="2000" dirty="0">
                    <a:sym typeface="Wingdings" pitchFamily="2" charset="2"/>
                  </a:rPr>
                  <a:t>導通的為 </a:t>
                </a:r>
                <a:r>
                  <a:rPr lang="en-US" altLang="zh-TW" sz="2000" dirty="0" smtClean="0">
                    <a:sym typeface="Wingdings" pitchFamily="2" charset="2"/>
                  </a:rPr>
                  <a:t>T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891" y="4938639"/>
                <a:ext cx="7020780" cy="1323439"/>
              </a:xfrm>
              <a:prstGeom prst="rect">
                <a:avLst/>
              </a:prstGeom>
              <a:blipFill rotWithShape="1">
                <a:blip r:embed="rId4"/>
                <a:stretch>
                  <a:fillRect t="-2765" b="-737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字方塊 14"/>
          <p:cNvSpPr txBox="1"/>
          <p:nvPr/>
        </p:nvSpPr>
        <p:spPr>
          <a:xfrm>
            <a:off x="937877" y="4293096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accent1">
                    <a:lumMod val="50000"/>
                  </a:schemeClr>
                </a:solidFill>
                <a:latin typeface="華康少女文字W5" pitchFamily="81" charset="-120"/>
                <a:ea typeface="華康少女文字W5" pitchFamily="81" charset="-120"/>
              </a:rPr>
              <a:t>以三用電表歐姆檔兩兩量測</a:t>
            </a:r>
            <a:endParaRPr lang="zh-TW" altLang="en-US" sz="2400" dirty="0">
              <a:solidFill>
                <a:schemeClr val="accent1">
                  <a:lumMod val="50000"/>
                </a:schemeClr>
              </a:solidFill>
              <a:latin typeface="華康少女文字W5" pitchFamily="81" charset="-120"/>
              <a:ea typeface="華康少女文字W5" pitchFamily="81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503548" y="620688"/>
            <a:ext cx="8244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C00000"/>
                </a:solidFill>
                <a:latin typeface="華康少女文字W5" pitchFamily="81" charset="-120"/>
                <a:ea typeface="華康少女文字W5" pitchFamily="81" charset="-120"/>
              </a:rPr>
              <a:t>電流切換開關</a:t>
            </a:r>
            <a:r>
              <a:rPr lang="en-US" altLang="zh-TW" sz="3200" dirty="0" smtClean="0">
                <a:solidFill>
                  <a:srgbClr val="C00000"/>
                </a:solidFill>
                <a:latin typeface="華康少女文字W5" pitchFamily="81" charset="-120"/>
                <a:ea typeface="華康少女文字W5" pitchFamily="81" charset="-120"/>
              </a:rPr>
              <a:t>(AS)</a:t>
            </a:r>
            <a:r>
              <a:rPr lang="zh-TW" altLang="en-US" sz="3200" dirty="0" smtClean="0">
                <a:solidFill>
                  <a:srgbClr val="C00000"/>
                </a:solidFill>
                <a:latin typeface="華康少女文字W5" pitchFamily="81" charset="-120"/>
                <a:ea typeface="華康少女文字W5" pitchFamily="81" charset="-120"/>
              </a:rPr>
              <a:t>的構造、接線及量測法</a:t>
            </a:r>
            <a:endParaRPr lang="zh-TW" altLang="en-US" sz="3200" dirty="0">
              <a:solidFill>
                <a:srgbClr val="C00000"/>
              </a:solidFill>
              <a:latin typeface="華康少女文字W5" pitchFamily="81" charset="-120"/>
              <a:ea typeface="華康少女文字W5" pitchFamily="81" charset="-120"/>
            </a:endParaRPr>
          </a:p>
        </p:txBody>
      </p:sp>
      <p:sp>
        <p:nvSpPr>
          <p:cNvPr id="16" name="矩形圖說文字 15"/>
          <p:cNvSpPr/>
          <p:nvPr/>
        </p:nvSpPr>
        <p:spPr>
          <a:xfrm>
            <a:off x="7524328" y="4198471"/>
            <a:ext cx="900100" cy="713693"/>
          </a:xfrm>
          <a:prstGeom prst="wedgeRectCallout">
            <a:avLst>
              <a:gd name="adj1" fmla="val -75709"/>
              <a:gd name="adj2" fmla="val -1013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接點先通後斷</a:t>
            </a:r>
            <a:endParaRPr lang="zh-TW" altLang="en-US" dirty="0"/>
          </a:p>
        </p:txBody>
      </p:sp>
      <p:cxnSp>
        <p:nvCxnSpPr>
          <p:cNvPr id="18" name="直線接點 17"/>
          <p:cNvCxnSpPr/>
          <p:nvPr/>
        </p:nvCxnSpPr>
        <p:spPr>
          <a:xfrm>
            <a:off x="7254298" y="2238180"/>
            <a:ext cx="18002" cy="18002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11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4513" y="1844824"/>
            <a:ext cx="47051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抖抖體W5" pitchFamily="81" charset="-120"/>
                <a:ea typeface="華康抖抖體W5" pitchFamily="81" charset="-120"/>
              </a:rPr>
              <a:t>謝謝觀賞</a:t>
            </a:r>
            <a:endParaRPr lang="zh-TW" alt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抖抖體W5" pitchFamily="81" charset="-120"/>
              <a:ea typeface="華康抖抖體W5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216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181</Words>
  <Application>Microsoft Office PowerPoint</Application>
  <PresentationFormat>如螢幕大小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15</cp:revision>
  <dcterms:created xsi:type="dcterms:W3CDTF">2019-06-13T08:32:44Z</dcterms:created>
  <dcterms:modified xsi:type="dcterms:W3CDTF">2019-06-23T11:57:31Z</dcterms:modified>
</cp:coreProperties>
</file>