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5BC0-2197-4A44-A0DC-BA42FAF03454}" type="datetimeFigureOut">
              <a:rPr lang="zh-TW" altLang="en-US" smtClean="0"/>
              <a:pPr/>
              <a:t>2014/10/21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2BDD-3305-4BBD-BB92-F255CD0C6B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漸層紙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dirty="0">
                <a:solidFill>
                  <a:srgbClr val="C00000"/>
                </a:solidFill>
                <a:latin typeface="華康新特圓體(P)" pitchFamily="34" charset="-120"/>
                <a:ea typeface="華康新特圓體(P)" pitchFamily="34" charset="-120"/>
              </a:rPr>
              <a:t>工作</a:t>
            </a:r>
            <a:r>
              <a:rPr lang="zh-TW" altLang="en-US" sz="6600" dirty="0" smtClean="0">
                <a:solidFill>
                  <a:srgbClr val="C00000"/>
                </a:solidFill>
                <a:latin typeface="華康新特圓體(P)" pitchFamily="34" charset="-120"/>
                <a:ea typeface="華康新特圓體(P)" pitchFamily="34" charset="-120"/>
              </a:rPr>
              <a:t>項目</a:t>
            </a:r>
            <a:r>
              <a:rPr lang="en-US" altLang="zh-TW" sz="6600" dirty="0" smtClean="0">
                <a:solidFill>
                  <a:srgbClr val="C00000"/>
                </a:solidFill>
                <a:latin typeface="華康新特圓體(P)" pitchFamily="34" charset="-120"/>
                <a:ea typeface="華康新特圓體(P)" pitchFamily="34" charset="-120"/>
              </a:rPr>
              <a:t>5~9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C00000"/>
                </a:solidFill>
                <a:latin typeface="華康抖抖體W5(P)" pitchFamily="82" charset="-120"/>
                <a:ea typeface="華康抖抖體W5(P)" pitchFamily="82" charset="-120"/>
              </a:rPr>
              <a:t>各種線槽裝置與配線</a:t>
            </a:r>
            <a:endParaRPr lang="zh-TW" altLang="en-US" sz="5400" dirty="0">
              <a:solidFill>
                <a:srgbClr val="C00000"/>
              </a:solidFill>
              <a:latin typeface="華康抖抖體W5(P)" pitchFamily="82" charset="-120"/>
              <a:ea typeface="華康抖抖體W5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漸層紙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57488" y="6143644"/>
            <a:ext cx="58579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 5-6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6-7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6-9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7-10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7-14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9-8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9-16 </a:t>
            </a:r>
            <a:endParaRPr lang="zh-TW" altLang="en-US" dirty="0"/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idx="1"/>
          </p:nvPr>
        </p:nvGraphicFramePr>
        <p:xfrm>
          <a:off x="714348" y="428604"/>
          <a:ext cx="7572428" cy="52958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14776"/>
                <a:gridCol w="1928826"/>
                <a:gridCol w="1928826"/>
              </a:tblGrid>
              <a:tr h="13142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各種明管支撐物固定的最小距離</a:t>
                      </a:r>
                      <a:endParaRPr lang="zh-TW" altLang="en-US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3200" kern="1200" dirty="0" smtClean="0"/>
                        <a:t>支點間隔</a:t>
                      </a:r>
                      <a:endParaRPr lang="zh-TW" altLang="en-US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終端或</a:t>
                      </a:r>
                      <a:r>
                        <a:rPr lang="en-US" altLang="zh-TW" sz="3200" dirty="0" smtClean="0"/>
                        <a:t/>
                      </a:r>
                      <a:br>
                        <a:rPr lang="en-US" altLang="zh-TW" sz="3200" dirty="0" smtClean="0"/>
                      </a:br>
                      <a:r>
                        <a:rPr lang="zh-TW" altLang="en-US" sz="3200" dirty="0" smtClean="0"/>
                        <a:t>連接處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非金屬管及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可撓金屬管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1.5m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30cm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7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一般金屬管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2m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1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低壓電纜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2m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30cm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MI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電纜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1.8m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30cm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91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非金屬線槽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1.5m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0.9m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燈用軌道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1.2m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1.2m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5357818" y="6000768"/>
            <a:ext cx="31432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:5-12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7-23~25</a:t>
            </a:r>
            <a:endParaRPr lang="zh-TW" altLang="en-US" dirty="0"/>
          </a:p>
        </p:txBody>
      </p:sp>
      <p:graphicFrame>
        <p:nvGraphicFramePr>
          <p:cNvPr id="4" name="內容版面配置區 10"/>
          <p:cNvGraphicFramePr>
            <a:graphicFrameLocks/>
          </p:cNvGraphicFramePr>
          <p:nvPr/>
        </p:nvGraphicFramePr>
        <p:xfrm>
          <a:off x="714348" y="420989"/>
          <a:ext cx="7500990" cy="53654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57718"/>
                <a:gridCol w="3143272"/>
              </a:tblGrid>
              <a:tr h="13142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各種導線管或電纜</a:t>
                      </a:r>
                      <a:r>
                        <a:rPr lang="en-US" altLang="zh-TW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/>
                      </a:r>
                      <a:br>
                        <a:rPr lang="en-US" altLang="zh-TW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</a:b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彎曲的最小半徑</a:t>
                      </a:r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彎曲內側的半徑與</a:t>
                      </a:r>
                      <a:r>
                        <a:rPr lang="en-US" altLang="zh-TW" sz="2400" dirty="0" smtClean="0"/>
                        <a:t/>
                      </a:r>
                      <a:br>
                        <a:rPr lang="en-US" altLang="zh-TW" sz="2400" dirty="0" smtClean="0"/>
                      </a:br>
                      <a:r>
                        <a:rPr lang="zh-TW" altLang="en-US" sz="2400" dirty="0" smtClean="0"/>
                        <a:t>管子內側半徑的比</a:t>
                      </a:r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非金屬管、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</a:b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一般金屬管、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</a:b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一般電纜。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6</a:t>
                      </a:r>
                      <a:r>
                        <a:rPr lang="zh-TW" altLang="en-US" sz="3200" dirty="0" smtClean="0"/>
                        <a:t>倍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38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金屬可撓管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可拆卸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)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r>
                        <a:rPr lang="zh-TW" altLang="en-US" sz="3200" dirty="0" smtClean="0"/>
                        <a:t>倍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金屬可撓管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不可拆卸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)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6</a:t>
                      </a:r>
                      <a:r>
                        <a:rPr lang="zh-TW" altLang="en-US" sz="3200" dirty="0" smtClean="0"/>
                        <a:t>倍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5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MI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電纜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10</a:t>
                      </a:r>
                      <a:r>
                        <a:rPr lang="zh-TW" altLang="en-US" sz="3200" dirty="0" smtClean="0"/>
                        <a:t>倍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7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鉛皮電纜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12</a:t>
                      </a:r>
                      <a:r>
                        <a:rPr lang="zh-TW" altLang="en-US" sz="3200" dirty="0" smtClean="0"/>
                        <a:t>倍</a:t>
                      </a:r>
                      <a:endParaRPr lang="zh-TW" alt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漸層紙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4643438" y="6000768"/>
            <a:ext cx="38576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:5-10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5-11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5-15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6-11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6-12</a:t>
            </a:r>
            <a:endParaRPr lang="zh-TW" altLang="en-US" dirty="0"/>
          </a:p>
        </p:txBody>
      </p:sp>
      <p:graphicFrame>
        <p:nvGraphicFramePr>
          <p:cNvPr id="5" name="內容版面配置區 10"/>
          <p:cNvGraphicFramePr>
            <a:graphicFrameLocks/>
          </p:cNvGraphicFramePr>
          <p:nvPr/>
        </p:nvGraphicFramePr>
        <p:xfrm>
          <a:off x="714348" y="420989"/>
          <a:ext cx="7786742" cy="52225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00462"/>
                <a:gridCol w="4286280"/>
              </a:tblGrid>
              <a:tr h="793433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各種導線管</a:t>
                      </a:r>
                      <a:r>
                        <a:rPr lang="en-US" altLang="zh-TW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(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槽</a:t>
                      </a:r>
                      <a:r>
                        <a:rPr lang="en-US" altLang="zh-TW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)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可容納的導線數</a:t>
                      </a:r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16mm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 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PVC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一般情形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【1.6mm</a:t>
                      </a:r>
                      <a:r>
                        <a:rPr lang="zh-TW" altLang="en-US" sz="2400" dirty="0" smtClean="0"/>
                        <a:t>單線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en-US" altLang="zh-TW" sz="2400" dirty="0" smtClean="0"/>
                        <a:t>【2mm</a:t>
                      </a:r>
                      <a:r>
                        <a:rPr lang="zh-TW" altLang="en-US" sz="2400" dirty="0" smtClean="0"/>
                        <a:t>單線 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en-US" altLang="zh-TW" sz="2400" dirty="0" smtClean="0"/>
                        <a:t>【</a:t>
                      </a:r>
                      <a:r>
                        <a:rPr lang="zh-TW" altLang="en-US" sz="2400" dirty="0" smtClean="0"/>
                        <a:t>管內截面積的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40%</a:t>
                      </a:r>
                      <a:r>
                        <a:rPr lang="en-US" altLang="zh-TW" sz="2400" dirty="0" smtClean="0"/>
                        <a:t>】</a:t>
                      </a:r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16mm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 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PVC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(6m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以內無顯著彎曲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)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【1.6mm</a:t>
                      </a:r>
                      <a:r>
                        <a:rPr lang="zh-TW" altLang="en-US" sz="2400" dirty="0" smtClean="0"/>
                        <a:t>單線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【2mm</a:t>
                      </a:r>
                      <a:r>
                        <a:rPr lang="zh-TW" altLang="en-US" sz="2400" dirty="0" smtClean="0"/>
                        <a:t>單線 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【</a:t>
                      </a:r>
                      <a:r>
                        <a:rPr lang="zh-TW" altLang="en-US" sz="2400" dirty="0" smtClean="0"/>
                        <a:t>管內截面積的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60%</a:t>
                      </a:r>
                      <a:r>
                        <a:rPr lang="en-US" altLang="zh-TW" sz="2400" dirty="0" smtClean="0"/>
                        <a:t>】</a:t>
                      </a:r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2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一般線槽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【</a:t>
                      </a:r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有載導線</a:t>
                      </a:r>
                      <a:r>
                        <a:rPr lang="en-US" altLang="zh-TW" sz="2400" b="0" kern="1200" dirty="0" smtClean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n-cs"/>
                        </a:rPr>
                        <a:t>30</a:t>
                      </a:r>
                      <a:r>
                        <a:rPr lang="zh-TW" altLang="en-US" sz="24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條</a:t>
                      </a:r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以下</a:t>
                      </a:r>
                      <a:r>
                        <a:rPr lang="en-US" altLang="zh-TW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】</a:t>
                      </a:r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且</a:t>
                      </a:r>
                      <a:endParaRPr lang="en-US" altLang="zh-TW" sz="2400" b="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algn="l"/>
                      <a:r>
                        <a:rPr lang="en-US" altLang="zh-TW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【</a:t>
                      </a:r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總截面積在</a:t>
                      </a:r>
                      <a:r>
                        <a:rPr lang="en-US" altLang="zh-TW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j-ea"/>
                          <a:cs typeface="+mn-cs"/>
                        </a:rPr>
                        <a:t>20%</a:t>
                      </a:r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以下</a:t>
                      </a:r>
                      <a:r>
                        <a:rPr lang="en-US" altLang="zh-TW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】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5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電梯、升降機線槽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導線總截面積在</a:t>
                      </a:r>
                      <a:r>
                        <a:rPr lang="en-US" altLang="zh-TW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以下</a:t>
                      </a:r>
                      <a:endParaRPr lang="zh-TW" altLang="en-US" sz="2400" b="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85786" y="5715016"/>
            <a:ext cx="3429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接下頁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6429388" y="6000768"/>
            <a:ext cx="2071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:7-27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7-28</a:t>
            </a:r>
            <a:endParaRPr lang="zh-TW" altLang="en-US" dirty="0"/>
          </a:p>
        </p:txBody>
      </p:sp>
      <p:graphicFrame>
        <p:nvGraphicFramePr>
          <p:cNvPr id="4" name="內容版面配置區 10"/>
          <p:cNvGraphicFramePr>
            <a:graphicFrameLocks/>
          </p:cNvGraphicFramePr>
          <p:nvPr/>
        </p:nvGraphicFramePr>
        <p:xfrm>
          <a:off x="714348" y="1357298"/>
          <a:ext cx="7786742" cy="32013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00462"/>
                <a:gridCol w="4286280"/>
              </a:tblGrid>
              <a:tr h="14287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各種導線管</a:t>
                      </a:r>
                      <a:r>
                        <a:rPr lang="en-US" altLang="zh-TW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(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槽</a:t>
                      </a:r>
                      <a:r>
                        <a:rPr lang="en-US" altLang="zh-TW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)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可容納的導線數</a:t>
                      </a:r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16mm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 可撓金屬管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一般情形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【1.6mm</a:t>
                      </a:r>
                      <a:r>
                        <a:rPr lang="zh-TW" altLang="en-US" sz="2400" dirty="0" smtClean="0"/>
                        <a:t>單線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en-US" altLang="zh-TW" sz="2400" dirty="0" smtClean="0"/>
                        <a:t>【2mm</a:t>
                      </a:r>
                      <a:r>
                        <a:rPr lang="zh-TW" altLang="en-US" sz="2400" dirty="0" smtClean="0"/>
                        <a:t>單線 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en-US" altLang="zh-TW" sz="2400" dirty="0" smtClean="0"/>
                        <a:t>【</a:t>
                      </a:r>
                      <a:r>
                        <a:rPr lang="zh-TW" altLang="en-US" sz="2400" dirty="0" smtClean="0"/>
                        <a:t>管內容積的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32%</a:t>
                      </a:r>
                      <a:r>
                        <a:rPr lang="en-US" altLang="zh-TW" sz="2400" dirty="0" smtClean="0"/>
                        <a:t>】</a:t>
                      </a:r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16mm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可撓金屬管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無顯著彎曲</a:t>
                      </a:r>
                      <a:r>
                        <a:rPr lang="en-US" altLang="zh-TW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)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【1.6mm</a:t>
                      </a:r>
                      <a:r>
                        <a:rPr lang="zh-TW" altLang="en-US" sz="2400" dirty="0" smtClean="0"/>
                        <a:t>單線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【2mm</a:t>
                      </a:r>
                      <a:r>
                        <a:rPr lang="zh-TW" altLang="en-US" sz="2400" dirty="0" smtClean="0"/>
                        <a:t>單線  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zh-TW" altLang="en-US" sz="2400" dirty="0" smtClean="0"/>
                        <a:t>條</a:t>
                      </a:r>
                      <a:r>
                        <a:rPr lang="en-US" altLang="zh-TW" sz="2400" dirty="0" smtClean="0"/>
                        <a:t>】</a:t>
                      </a:r>
                      <a:r>
                        <a:rPr lang="zh-TW" altLang="en-US" sz="2400" dirty="0" smtClean="0"/>
                        <a:t>或</a:t>
                      </a:r>
                      <a:endParaRPr lang="en-US" altLang="zh-TW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【</a:t>
                      </a:r>
                      <a:r>
                        <a:rPr lang="zh-TW" altLang="en-US" sz="2400" dirty="0" smtClean="0"/>
                        <a:t>管內容積的</a:t>
                      </a:r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48%</a:t>
                      </a:r>
                      <a:r>
                        <a:rPr lang="en-US" altLang="zh-TW" sz="2400" dirty="0" smtClean="0"/>
                        <a:t>】</a:t>
                      </a:r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14348" y="714356"/>
            <a:ext cx="1071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續前頁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漸層紙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4000496" y="6000768"/>
            <a:ext cx="45005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:5-14</a:t>
            </a:r>
            <a:r>
              <a:rPr lang="zh-TW" altLang="en-US" dirty="0" smtClean="0"/>
              <a:t>，</a:t>
            </a:r>
            <a:r>
              <a:rPr lang="en-US" altLang="zh-TW" dirty="0" smtClean="0"/>
              <a:t>6-2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7-11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9-14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9-18</a:t>
            </a:r>
            <a:endParaRPr lang="zh-TW" altLang="en-US" dirty="0"/>
          </a:p>
        </p:txBody>
      </p:sp>
      <p:graphicFrame>
        <p:nvGraphicFramePr>
          <p:cNvPr id="5" name="內容版面配置區 10"/>
          <p:cNvGraphicFramePr>
            <a:graphicFrameLocks/>
          </p:cNvGraphicFramePr>
          <p:nvPr/>
        </p:nvGraphicFramePr>
        <p:xfrm>
          <a:off x="714348" y="402895"/>
          <a:ext cx="7786742" cy="51139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00330"/>
                <a:gridCol w="2571768"/>
                <a:gridCol w="2714644"/>
              </a:tblGrid>
              <a:tr h="79343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管線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與</a:t>
                      </a:r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地形地物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的安全間距</a:t>
                      </a:r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324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非金屬管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埋於地下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大於</a:t>
                      </a: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600mm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深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燈用軌道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距離地面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高於</a:t>
                      </a: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1.5m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金屬管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埋入樓板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不超過</a:t>
                      </a: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1/3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厚度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金屬管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發熱物體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500mm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低壓出地線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車行道地面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450㎝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地下電纜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電訊線、水管、煤氣管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150mm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85786" y="5715016"/>
            <a:ext cx="3429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接下頁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漸層紙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786182" y="6000768"/>
            <a:ext cx="47149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/>
              <a:t>題庫</a:t>
            </a:r>
            <a:r>
              <a:rPr lang="en-US" altLang="zh-TW" dirty="0" smtClean="0"/>
              <a:t>:9-19</a:t>
            </a:r>
            <a:r>
              <a:rPr lang="zh-TW" altLang="en-US" dirty="0" smtClean="0"/>
              <a:t>，</a:t>
            </a:r>
            <a:r>
              <a:rPr lang="en-US" altLang="zh-TW" dirty="0" smtClean="0"/>
              <a:t>9-22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10-1~3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10-6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10-10</a:t>
            </a:r>
            <a:endParaRPr lang="zh-TW" altLang="en-US" dirty="0"/>
          </a:p>
        </p:txBody>
      </p:sp>
      <p:graphicFrame>
        <p:nvGraphicFramePr>
          <p:cNvPr id="4" name="內容版面配置區 10"/>
          <p:cNvGraphicFramePr>
            <a:graphicFrameLocks/>
          </p:cNvGraphicFramePr>
          <p:nvPr/>
        </p:nvGraphicFramePr>
        <p:xfrm>
          <a:off x="714348" y="1285860"/>
          <a:ext cx="7786742" cy="41719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71768"/>
                <a:gridCol w="2428892"/>
                <a:gridCol w="2786082"/>
              </a:tblGrid>
              <a:tr h="793433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管線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與</a:t>
                      </a:r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地形地物</a:t>
                      </a:r>
                      <a:r>
                        <a:rPr lang="zh-TW" altLang="en-US" sz="4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海報體W9" pitchFamily="81" charset="-120"/>
                          <a:ea typeface="華康海報體W9" pitchFamily="81" charset="-120"/>
                        </a:rPr>
                        <a:t>的安全間距</a:t>
                      </a:r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低壓電纜</a:t>
                      </a:r>
                      <a:endParaRPr lang="en-US" altLang="zh-TW" sz="2800" dirty="0" smtClean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直埋於地下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大於</a:t>
                      </a: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610mm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深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特別低壓線路</a:t>
                      </a:r>
                      <a:endParaRPr lang="zh-TW" altLang="en-US" sz="24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電訊線、水管、煤氣管</a:t>
                      </a:r>
                      <a:endParaRPr lang="zh-TW" altLang="en-US" sz="24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150mm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低壓電燈及電器線路</a:t>
                      </a:r>
                      <a:endParaRPr lang="zh-TW" altLang="en-US" sz="24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4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電訊線、水管、煤氣管</a:t>
                      </a:r>
                      <a:endParaRPr lang="zh-TW" altLang="en-US" sz="24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150mm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屋內線路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發熱物體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500mm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正顏楷體W5" pitchFamily="65" charset="-120"/>
                          <a:ea typeface="華康正顏楷體W5" pitchFamily="65" charset="-120"/>
                        </a:rPr>
                        <a:t>汽修廠燈具</a:t>
                      </a:r>
                      <a:endParaRPr lang="zh-TW" altLang="en-US" sz="2800" dirty="0">
                        <a:latin typeface="華康正顏楷體W5" pitchFamily="65" charset="-120"/>
                        <a:ea typeface="華康正顏楷體W5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距地面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3.6m</a:t>
                      </a:r>
                      <a:r>
                        <a:rPr lang="zh-TW" altLang="en-US" sz="2800" kern="1200" dirty="0" smtClean="0">
                          <a:solidFill>
                            <a:schemeClr val="dk1"/>
                          </a:solidFill>
                          <a:latin typeface="華康正顏楷體W5" pitchFamily="65" charset="-120"/>
                          <a:ea typeface="華康正顏楷體W5" pitchFamily="65" charset="-120"/>
                          <a:cs typeface="+mn-cs"/>
                        </a:rPr>
                        <a:t>以上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華康正顏楷體W5" pitchFamily="65" charset="-120"/>
                        <a:ea typeface="華康正顏楷體W5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14348" y="714356"/>
            <a:ext cx="1071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續前頁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467</Words>
  <Application>Microsoft Office PowerPoint</Application>
  <PresentationFormat>如螢幕大小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工作項目5~9 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Windows User</dc:creator>
  <cp:lastModifiedBy>Windows User</cp:lastModifiedBy>
  <cp:revision>95</cp:revision>
  <dcterms:created xsi:type="dcterms:W3CDTF">2014-09-29T12:05:48Z</dcterms:created>
  <dcterms:modified xsi:type="dcterms:W3CDTF">2014-10-21T11:14:36Z</dcterms:modified>
</cp:coreProperties>
</file>