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6" r:id="rId5"/>
    <p:sldId id="278" r:id="rId6"/>
    <p:sldId id="279" r:id="rId7"/>
    <p:sldId id="274" r:id="rId8"/>
    <p:sldId id="280" r:id="rId9"/>
    <p:sldId id="269" r:id="rId10"/>
    <p:sldId id="27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5BC0-2197-4A44-A0DC-BA42FAF03454}" type="datetimeFigureOut">
              <a:rPr lang="zh-TW" altLang="en-US" smtClean="0"/>
              <a:pPr/>
              <a:t>2014/10/5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漸層紙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600" dirty="0">
                <a:solidFill>
                  <a:srgbClr val="C00000"/>
                </a:solidFill>
                <a:latin typeface="華康新特圓體(P)" pitchFamily="34" charset="-120"/>
                <a:ea typeface="華康新特圓體(P)" pitchFamily="34" charset="-120"/>
              </a:rPr>
              <a:t>工作</a:t>
            </a:r>
            <a:r>
              <a:rPr lang="zh-TW" altLang="en-US" sz="6600" dirty="0" smtClean="0">
                <a:solidFill>
                  <a:srgbClr val="C00000"/>
                </a:solidFill>
                <a:latin typeface="華康新特圓體(P)" pitchFamily="34" charset="-120"/>
                <a:ea typeface="華康新特圓體(P)" pitchFamily="34" charset="-120"/>
              </a:rPr>
              <a:t>項目</a:t>
            </a:r>
            <a:r>
              <a:rPr lang="en-US" altLang="zh-TW" sz="6600" dirty="0" smtClean="0">
                <a:solidFill>
                  <a:srgbClr val="C00000"/>
                </a:solidFill>
                <a:latin typeface="華康新特圓體(P)" pitchFamily="34" charset="-120"/>
                <a:ea typeface="華康新特圓體(P)" pitchFamily="34" charset="-120"/>
              </a:rPr>
              <a:t>6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C00000"/>
                </a:solidFill>
                <a:latin typeface="華康抖抖體W5(P)" pitchFamily="82" charset="-120"/>
                <a:ea typeface="華康抖抖體W5(P)" pitchFamily="82" charset="-120"/>
              </a:rPr>
              <a:t>導線槽裝置及配線</a:t>
            </a:r>
            <a:endParaRPr lang="zh-TW" altLang="en-US" sz="5400" dirty="0">
              <a:solidFill>
                <a:srgbClr val="C00000"/>
              </a:solidFill>
              <a:latin typeface="華康抖抖體W5(P)" pitchFamily="82" charset="-120"/>
              <a:ea typeface="華康抖抖體W5(P)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內容版面配置區 4" descr="高阻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14488"/>
            <a:ext cx="3231572" cy="242889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42910" y="442913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電話線用線槽</a:t>
            </a:r>
            <a:endParaRPr lang="en-US" altLang="zh-TW" sz="3600" dirty="0" smtClean="0">
              <a:solidFill>
                <a:schemeClr val="accent1">
                  <a:lumMod val="50000"/>
                </a:schemeClr>
              </a:solidFill>
              <a:latin typeface="華康海報體W9" pitchFamily="81" charset="-120"/>
              <a:ea typeface="華康海報體W9" pitchFamily="81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6867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" pitchFamily="81" charset="-120"/>
                <a:ea typeface="華康海報體W9" pitchFamily="81" charset="-120"/>
                <a:cs typeface="+mj-cs"/>
              </a:rPr>
              <a:t>其他用途的線槽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pic>
        <p:nvPicPr>
          <p:cNvPr id="7" name="內容版面配置區 4" descr="高阻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448" y="1785926"/>
            <a:ext cx="3136526" cy="235745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000628" y="442913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地板用線槽</a:t>
            </a:r>
            <a:endParaRPr lang="en-US" altLang="zh-TW" sz="3600" dirty="0" smtClean="0">
              <a:solidFill>
                <a:schemeClr val="accent1">
                  <a:lumMod val="50000"/>
                </a:schemeClr>
              </a:solidFill>
              <a:latin typeface="華康海報體W9" pitchFamily="81" charset="-120"/>
              <a:ea typeface="華康海報體W9" pitchFamily="81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漸層紙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solidFill>
                  <a:srgbClr val="002060"/>
                </a:solidFill>
                <a:latin typeface="華康海報體W9" pitchFamily="81" charset="-120"/>
                <a:ea typeface="華康海報體W9" pitchFamily="81" charset="-120"/>
              </a:rPr>
              <a:t>燈用軌道</a:t>
            </a:r>
            <a:endParaRPr lang="zh-TW" altLang="en-US" sz="6000" dirty="0">
              <a:solidFill>
                <a:srgbClr val="002060"/>
              </a:solidFill>
              <a:latin typeface="華康海報體W9" pitchFamily="81" charset="-120"/>
              <a:ea typeface="華康海報體W9" pitchFamily="81" charset="-120"/>
            </a:endParaRPr>
          </a:p>
        </p:txBody>
      </p:sp>
      <p:pic>
        <p:nvPicPr>
          <p:cNvPr id="5" name="內容版面配置區 4" descr="1-4  瓦時計(單相2線) - 複製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500174"/>
            <a:ext cx="4279394" cy="2403593"/>
          </a:xfrm>
        </p:spPr>
      </p:pic>
      <p:sp>
        <p:nvSpPr>
          <p:cNvPr id="7" name="文字方塊 6"/>
          <p:cNvSpPr txBox="1"/>
          <p:nvPr/>
        </p:nvSpPr>
        <p:spPr>
          <a:xfrm>
            <a:off x="500034" y="4071942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經常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使用於展示櫥窗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或工作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台的照明。</a:t>
            </a:r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pic>
        <p:nvPicPr>
          <p:cNvPr id="10" name="內容版面配置區 4" descr="1-4  瓦時計(單相2線) - 複製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29189" y="1285860"/>
            <a:ext cx="3771907" cy="2828930"/>
          </a:xfrm>
        </p:spPr>
      </p:pic>
      <p:sp>
        <p:nvSpPr>
          <p:cNvPr id="12" name="文字方塊 11"/>
          <p:cNvSpPr txBox="1"/>
          <p:nvPr/>
        </p:nvSpPr>
        <p:spPr>
          <a:xfrm>
            <a:off x="5643570" y="428625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海報體W9(P)" pitchFamily="82" charset="-120"/>
                <a:ea typeface="華康海報體W9(P)" pitchFamily="82" charset="-120"/>
              </a:rPr>
              <a:t>裝修圖例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       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214282" y="2214554"/>
            <a:ext cx="1214446" cy="928694"/>
          </a:xfrm>
          <a:prstGeom prst="wedgeRoundRectCallout">
            <a:avLst>
              <a:gd name="adj1" fmla="val 110632"/>
              <a:gd name="adj2" fmla="val -828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</a:rPr>
              <a:t>可以滑動</a:t>
            </a:r>
            <a:endParaRPr lang="zh-TW" alt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7329510" cy="725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燈用軌道裝置規定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1472" y="278605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  <a:p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        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1472" y="1142984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en-US" altLang="zh-TW" sz="4000" dirty="0" smtClean="0">
                <a:ea typeface="文鼎粗隸" pitchFamily="49" charset="-120"/>
              </a:rPr>
              <a:t>1.</a:t>
            </a:r>
            <a:r>
              <a:rPr lang="zh-TW" altLang="en-US" sz="4000" dirty="0" smtClean="0">
                <a:ea typeface="文鼎粗隸" pitchFamily="49" charset="-120"/>
              </a:rPr>
              <a:t>裝置高度不得低於</a:t>
            </a:r>
            <a:r>
              <a:rPr lang="en-US" altLang="zh-TW" sz="4000" dirty="0" smtClean="0">
                <a:solidFill>
                  <a:srgbClr val="FF0000"/>
                </a:solidFill>
                <a:ea typeface="文鼎粗隸" pitchFamily="49" charset="-120"/>
              </a:rPr>
              <a:t>1.5</a:t>
            </a:r>
            <a:r>
              <a:rPr lang="zh-TW" altLang="en-US" sz="4000" dirty="0" smtClean="0">
                <a:ea typeface="文鼎粗隸" pitchFamily="49" charset="-120"/>
              </a:rPr>
              <a:t>公尺</a:t>
            </a:r>
            <a:endParaRPr lang="en-US" altLang="zh-TW" sz="4000" dirty="0" smtClean="0">
              <a:ea typeface="文鼎粗隸" pitchFamily="49" charset="-120"/>
            </a:endParaRPr>
          </a:p>
          <a:p>
            <a:pPr>
              <a:tabLst>
                <a:tab pos="360000" algn="l"/>
              </a:tabLst>
            </a:pPr>
            <a:r>
              <a:rPr lang="en-US" altLang="zh-TW" sz="4000" dirty="0" smtClean="0">
                <a:ea typeface="文鼎粗隸" pitchFamily="49" charset="-120"/>
              </a:rPr>
              <a:t>2.</a:t>
            </a:r>
            <a:r>
              <a:rPr lang="zh-TW" altLang="en-US" sz="4000" dirty="0" smtClean="0">
                <a:ea typeface="文鼎粗隸" pitchFamily="49" charset="-120"/>
              </a:rPr>
              <a:t>容量以每</a:t>
            </a:r>
            <a:r>
              <a:rPr lang="en-US" altLang="zh-TW" sz="4000" dirty="0" smtClean="0">
                <a:solidFill>
                  <a:srgbClr val="FF0000"/>
                </a:solidFill>
                <a:ea typeface="文鼎粗隸" pitchFamily="49" charset="-120"/>
              </a:rPr>
              <a:t>30</a:t>
            </a:r>
            <a:r>
              <a:rPr lang="zh-TW" altLang="en-US" sz="4000" dirty="0" smtClean="0">
                <a:ea typeface="文鼎粗隸" pitchFamily="49" charset="-120"/>
              </a:rPr>
              <a:t>公分</a:t>
            </a:r>
            <a:r>
              <a:rPr lang="en-US" altLang="zh-TW" sz="4000" dirty="0" smtClean="0">
                <a:solidFill>
                  <a:srgbClr val="FF0000"/>
                </a:solidFill>
                <a:ea typeface="文鼎粗隸" pitchFamily="49" charset="-120"/>
              </a:rPr>
              <a:t>90</a:t>
            </a:r>
            <a:r>
              <a:rPr lang="zh-TW" altLang="en-US" sz="4000" dirty="0" smtClean="0">
                <a:ea typeface="文鼎粗隸" pitchFamily="49" charset="-120"/>
              </a:rPr>
              <a:t>伏安計算</a:t>
            </a:r>
            <a:r>
              <a:rPr lang="en-US" altLang="zh-TW" sz="4000" dirty="0" smtClean="0">
                <a:ea typeface="文鼎粗隸" pitchFamily="49" charset="-120"/>
              </a:rPr>
              <a:t>:</a:t>
            </a:r>
            <a:r>
              <a:rPr lang="zh-TW" altLang="en-US" sz="4000" dirty="0" smtClean="0">
                <a:ea typeface="文鼎粗隸" pitchFamily="49" charset="-120"/>
              </a:rPr>
              <a:t>。</a:t>
            </a:r>
            <a:endParaRPr lang="en-US" altLang="zh-TW" sz="4000" dirty="0" smtClean="0">
              <a:ea typeface="文鼎粗隸" pitchFamily="49" charset="-120"/>
            </a:endParaRPr>
          </a:p>
          <a:p>
            <a:pPr>
              <a:tabLst>
                <a:tab pos="360000" algn="l"/>
              </a:tabLst>
            </a:pPr>
            <a:r>
              <a:rPr lang="en-US" altLang="zh-TW" sz="4000" dirty="0" smtClean="0">
                <a:ea typeface="文鼎粗隸" pitchFamily="49" charset="-120"/>
              </a:rPr>
              <a:t>3.</a:t>
            </a:r>
            <a:r>
              <a:rPr lang="zh-TW" altLang="en-US" sz="4000" dirty="0" smtClean="0">
                <a:ea typeface="文鼎粗隸" pitchFamily="49" charset="-120"/>
              </a:rPr>
              <a:t> 軌道銅導體至少</a:t>
            </a:r>
            <a:r>
              <a:rPr lang="en-US" altLang="zh-TW" sz="4000" dirty="0" smtClean="0">
                <a:solidFill>
                  <a:srgbClr val="FF0000"/>
                </a:solidFill>
                <a:ea typeface="文鼎粗隸" pitchFamily="49" charset="-120"/>
              </a:rPr>
              <a:t>5.5mm</a:t>
            </a:r>
            <a:r>
              <a:rPr lang="en-US" altLang="zh-TW" sz="4000" baseline="30000" dirty="0" smtClean="0">
                <a:solidFill>
                  <a:srgbClr val="FF0000"/>
                </a:solidFill>
                <a:ea typeface="文鼎粗隸" pitchFamily="49" charset="-120"/>
              </a:rPr>
              <a:t>2</a:t>
            </a:r>
            <a:r>
              <a:rPr lang="zh-TW" altLang="en-US" sz="4000" dirty="0" smtClean="0">
                <a:ea typeface="文鼎粗隸" pitchFamily="49" charset="-120"/>
              </a:rPr>
              <a:t>以上。</a:t>
            </a:r>
            <a:endParaRPr lang="en-US" altLang="zh-TW" sz="4000" dirty="0" smtClean="0">
              <a:ea typeface="文鼎粗隸" pitchFamily="49" charset="-120"/>
            </a:endParaRPr>
          </a:p>
          <a:p>
            <a:pPr>
              <a:tabLst>
                <a:tab pos="360000" algn="l"/>
              </a:tabLst>
            </a:pPr>
            <a:r>
              <a:rPr lang="en-US" altLang="zh-TW" sz="4000" dirty="0" smtClean="0">
                <a:ea typeface="文鼎粗隸" pitchFamily="49" charset="-120"/>
              </a:rPr>
              <a:t>4.</a:t>
            </a:r>
            <a:r>
              <a:rPr lang="zh-TW" altLang="en-US" sz="4000" dirty="0" smtClean="0">
                <a:ea typeface="文鼎粗隸" pitchFamily="49" charset="-120"/>
              </a:rPr>
              <a:t> 單節</a:t>
            </a:r>
            <a:r>
              <a:rPr lang="en-US" altLang="zh-TW" sz="4000" dirty="0" smtClean="0">
                <a:solidFill>
                  <a:srgbClr val="FF0000"/>
                </a:solidFill>
                <a:ea typeface="文鼎粗隸" pitchFamily="49" charset="-120"/>
              </a:rPr>
              <a:t>1.2</a:t>
            </a:r>
            <a:r>
              <a:rPr lang="zh-TW" altLang="en-US" sz="4000" dirty="0" smtClean="0">
                <a:solidFill>
                  <a:srgbClr val="FF0000"/>
                </a:solidFill>
                <a:ea typeface="文鼎粗隸" pitchFamily="49" charset="-120"/>
              </a:rPr>
              <a:t>公尺</a:t>
            </a:r>
            <a:r>
              <a:rPr lang="zh-TW" altLang="en-US" sz="4000" dirty="0" smtClean="0">
                <a:ea typeface="文鼎粗隸" pitchFamily="49" charset="-120"/>
              </a:rPr>
              <a:t>以下者應有</a:t>
            </a:r>
            <a:r>
              <a:rPr lang="en-US" altLang="zh-TW" sz="4000" dirty="0" smtClean="0">
                <a:ea typeface="文鼎粗隸" pitchFamily="49" charset="-120"/>
              </a:rPr>
              <a:t>2</a:t>
            </a:r>
            <a:r>
              <a:rPr lang="zh-TW" altLang="en-US" sz="4000" dirty="0" smtClean="0">
                <a:ea typeface="文鼎粗隸" pitchFamily="49" charset="-120"/>
              </a:rPr>
              <a:t>處支持，</a:t>
            </a:r>
            <a:r>
              <a:rPr lang="en-US" altLang="zh-TW" sz="4000" dirty="0" smtClean="0">
                <a:ea typeface="文鼎粗隸" pitchFamily="49" charset="-120"/>
              </a:rPr>
              <a:t>	</a:t>
            </a:r>
            <a:r>
              <a:rPr lang="zh-TW" altLang="en-US" sz="4000" dirty="0" smtClean="0">
                <a:ea typeface="文鼎粗隸" pitchFamily="49" charset="-120"/>
              </a:rPr>
              <a:t> 延長部分未超過</a:t>
            </a:r>
            <a:r>
              <a:rPr lang="en-US" altLang="zh-TW" sz="4000" dirty="0" smtClean="0">
                <a:solidFill>
                  <a:srgbClr val="FF0000"/>
                </a:solidFill>
                <a:ea typeface="文鼎粗隸" pitchFamily="49" charset="-120"/>
              </a:rPr>
              <a:t>1.2</a:t>
            </a:r>
            <a:r>
              <a:rPr lang="zh-TW" altLang="en-US" sz="4000" dirty="0" smtClean="0">
                <a:ea typeface="文鼎粗隸" pitchFamily="49" charset="-120"/>
              </a:rPr>
              <a:t>公尺者也應增</a:t>
            </a:r>
            <a:r>
              <a:rPr lang="en-US" altLang="zh-TW" sz="4000" dirty="0" smtClean="0">
                <a:ea typeface="文鼎粗隸" pitchFamily="49" charset="-120"/>
              </a:rPr>
              <a:t>	</a:t>
            </a:r>
            <a:r>
              <a:rPr lang="zh-TW" altLang="en-US" sz="4000" dirty="0" smtClean="0">
                <a:ea typeface="文鼎粗隸" pitchFamily="49" charset="-120"/>
              </a:rPr>
              <a:t> 加一處支持。</a:t>
            </a:r>
            <a:endParaRPr lang="en-US" altLang="zh-TW" sz="4000" dirty="0" smtClean="0">
              <a:ea typeface="文鼎粗隸" pitchFamily="49" charset="-120"/>
            </a:endParaRPr>
          </a:p>
          <a:p>
            <a:pPr>
              <a:tabLst>
                <a:tab pos="360000" algn="l"/>
              </a:tabLst>
            </a:pPr>
            <a:r>
              <a:rPr lang="en-US" altLang="zh-TW" sz="4000" dirty="0" smtClean="0">
                <a:ea typeface="文鼎粗隸" pitchFamily="49" charset="-120"/>
              </a:rPr>
              <a:t>5.</a:t>
            </a:r>
            <a:r>
              <a:rPr lang="zh-TW" altLang="en-US" sz="4000" dirty="0" smtClean="0">
                <a:ea typeface="文鼎粗隸" pitchFamily="49" charset="-120"/>
              </a:rPr>
              <a:t> 分路額定超過</a:t>
            </a:r>
            <a:r>
              <a:rPr lang="en-US" altLang="zh-TW" sz="4000" dirty="0" smtClean="0">
                <a:solidFill>
                  <a:srgbClr val="FF0000"/>
                </a:solidFill>
                <a:ea typeface="文鼎粗隸" pitchFamily="49" charset="-120"/>
              </a:rPr>
              <a:t>20A</a:t>
            </a:r>
            <a:r>
              <a:rPr lang="zh-TW" altLang="en-US" sz="4000" dirty="0" smtClean="0">
                <a:ea typeface="文鼎粗隸" pitchFamily="49" charset="-120"/>
              </a:rPr>
              <a:t>以上者，電器應</a:t>
            </a:r>
            <a:r>
              <a:rPr lang="en-US" altLang="zh-TW" sz="4000" dirty="0" smtClean="0">
                <a:ea typeface="文鼎粗隸" pitchFamily="49" charset="-120"/>
              </a:rPr>
              <a:t>	</a:t>
            </a:r>
            <a:r>
              <a:rPr lang="zh-TW" altLang="en-US" sz="4000" dirty="0" smtClean="0">
                <a:ea typeface="文鼎粗隸" pitchFamily="49" charset="-120"/>
              </a:rPr>
              <a:t>有個別的過電流保護。</a:t>
            </a:r>
            <a:endParaRPr lang="zh-TW" altLang="en-US" sz="4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643702" y="6000768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</a:t>
            </a:r>
            <a:r>
              <a:rPr lang="en-US" altLang="zh-TW" dirty="0" smtClean="0"/>
              <a:t>6-2~6-9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內容版面配置區 4" descr="高阻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857364"/>
            <a:ext cx="7620054" cy="35719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143768" y="60007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</a:t>
            </a:r>
            <a:r>
              <a:rPr lang="en-US" altLang="zh-TW" dirty="0" smtClean="0"/>
              <a:t>6-11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57158" y="571480"/>
            <a:ext cx="8229600" cy="939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封閉型線槽</a:t>
            </a:r>
            <a:r>
              <a:rPr lang="en-US" altLang="zh-TW" sz="54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(</a:t>
            </a:r>
            <a:r>
              <a:rPr lang="zh-TW" altLang="en-US" sz="54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配電用</a:t>
            </a:r>
            <a:r>
              <a:rPr lang="en-US" altLang="zh-TW" sz="54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)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內容版面配置區 4" descr="高阻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857364"/>
            <a:ext cx="7215238" cy="35719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000892" y="60007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</a:t>
            </a:r>
            <a:r>
              <a:rPr lang="en-US" altLang="zh-TW" dirty="0" smtClean="0"/>
              <a:t>6-11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57158" y="571480"/>
            <a:ext cx="8229600" cy="939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開放型線槽</a:t>
            </a:r>
            <a:r>
              <a:rPr lang="en-US" altLang="zh-TW" sz="54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(</a:t>
            </a:r>
            <a:r>
              <a:rPr lang="zh-TW" altLang="en-US" sz="54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配電用</a:t>
            </a:r>
            <a:r>
              <a:rPr lang="en-US" altLang="zh-TW" sz="54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)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732951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導線槽裝置</a:t>
            </a:r>
            <a:r>
              <a:rPr kumimoji="0" lang="zh-TW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規定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1472" y="278605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  <a:p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        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2910" y="157161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en-US" altLang="zh-TW" sz="4800" dirty="0" smtClean="0">
                <a:ea typeface="文鼎粗隸" pitchFamily="49" charset="-120"/>
              </a:rPr>
              <a:t>1</a:t>
            </a:r>
            <a:r>
              <a:rPr lang="en-US" altLang="zh-TW" sz="4800" dirty="0" smtClean="0">
                <a:ea typeface="文鼎粗隸" pitchFamily="49" charset="-120"/>
              </a:rPr>
              <a:t>.</a:t>
            </a:r>
            <a:r>
              <a:rPr lang="zh-TW" altLang="en-US" sz="4800" dirty="0" smtClean="0">
                <a:ea typeface="文鼎粗隸" pitchFamily="49" charset="-120"/>
              </a:rPr>
              <a:t>有載導線數不得超過</a:t>
            </a:r>
            <a:r>
              <a:rPr lang="en-US" altLang="zh-TW" sz="4800" dirty="0" smtClean="0">
                <a:solidFill>
                  <a:srgbClr val="FF0000"/>
                </a:solidFill>
                <a:ea typeface="文鼎粗隸" pitchFamily="49" charset="-120"/>
              </a:rPr>
              <a:t>30</a:t>
            </a:r>
            <a:r>
              <a:rPr lang="zh-TW" altLang="en-US" sz="4800" dirty="0" smtClean="0">
                <a:solidFill>
                  <a:srgbClr val="FF0000"/>
                </a:solidFill>
                <a:ea typeface="文鼎粗隸" pitchFamily="49" charset="-120"/>
              </a:rPr>
              <a:t> 條。</a:t>
            </a:r>
            <a:endParaRPr lang="en-US" altLang="zh-TW" sz="4800" dirty="0" smtClean="0">
              <a:solidFill>
                <a:srgbClr val="FF0000"/>
              </a:solidFill>
              <a:ea typeface="文鼎粗隸" pitchFamily="49" charset="-120"/>
            </a:endParaRPr>
          </a:p>
          <a:p>
            <a:pPr>
              <a:tabLst>
                <a:tab pos="360000" algn="l"/>
              </a:tabLst>
            </a:pPr>
            <a:r>
              <a:rPr lang="en-US" altLang="zh-TW" sz="4800" dirty="0" smtClean="0">
                <a:ea typeface="文鼎粗隸" pitchFamily="49" charset="-120"/>
              </a:rPr>
              <a:t>2</a:t>
            </a:r>
            <a:r>
              <a:rPr lang="en-US" altLang="zh-TW" sz="4800" dirty="0" smtClean="0">
                <a:ea typeface="文鼎粗隸" pitchFamily="49" charset="-120"/>
              </a:rPr>
              <a:t>.</a:t>
            </a:r>
            <a:r>
              <a:rPr lang="zh-TW" altLang="en-US" sz="4800" dirty="0" smtClean="0">
                <a:ea typeface="文鼎粗隸" pitchFamily="49" charset="-120"/>
              </a:rPr>
              <a:t>導線截面積的和不得超過</a:t>
            </a:r>
            <a:r>
              <a:rPr lang="en-US" altLang="zh-TW" sz="4800" dirty="0" smtClean="0">
                <a:ea typeface="文鼎粗隸" pitchFamily="49" charset="-120"/>
              </a:rPr>
              <a:t/>
            </a:r>
            <a:br>
              <a:rPr lang="en-US" altLang="zh-TW" sz="4800" dirty="0" smtClean="0">
                <a:ea typeface="文鼎粗隸" pitchFamily="49" charset="-120"/>
              </a:rPr>
            </a:br>
            <a:r>
              <a:rPr lang="en-US" altLang="zh-TW" sz="4800" dirty="0" smtClean="0">
                <a:ea typeface="文鼎粗隸" pitchFamily="49" charset="-120"/>
              </a:rPr>
              <a:t>	</a:t>
            </a:r>
            <a:r>
              <a:rPr lang="zh-TW" altLang="en-US" sz="4800" dirty="0" smtClean="0">
                <a:ea typeface="文鼎粗隸" pitchFamily="49" charset="-120"/>
              </a:rPr>
              <a:t> 線槽容量的</a:t>
            </a:r>
            <a:r>
              <a:rPr lang="en-US" altLang="zh-TW" sz="4800" dirty="0" smtClean="0">
                <a:solidFill>
                  <a:srgbClr val="FF0000"/>
                </a:solidFill>
                <a:ea typeface="文鼎粗隸" pitchFamily="49" charset="-120"/>
              </a:rPr>
              <a:t>20%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43702" y="6000768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</a:t>
            </a:r>
            <a:r>
              <a:rPr lang="en-US" altLang="zh-TW" dirty="0" smtClean="0"/>
              <a:t>6-11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內容版面配置區 4" descr="高阻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56" y="1714487"/>
            <a:ext cx="3719040" cy="264955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00034" y="442913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可撓式線槽</a:t>
            </a:r>
            <a:endParaRPr lang="en-US" altLang="zh-TW" sz="3600" dirty="0" smtClean="0">
              <a:solidFill>
                <a:schemeClr val="accent1">
                  <a:lumMod val="50000"/>
                </a:schemeClr>
              </a:solidFill>
              <a:latin typeface="華康海報體W9" pitchFamily="81" charset="-120"/>
              <a:ea typeface="華康海報體W9" pitchFamily="81" charset="-120"/>
            </a:endParaRPr>
          </a:p>
          <a:p>
            <a:pPr algn="ctr"/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(</a:t>
            </a:r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電梯、升降機用</a:t>
            </a: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)</a:t>
            </a:r>
            <a:endParaRPr lang="zh-TW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43768" y="6000768"/>
            <a:ext cx="1357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</a:t>
            </a:r>
            <a:r>
              <a:rPr lang="en-US" altLang="zh-TW" dirty="0" smtClean="0"/>
              <a:t>6-12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升降機用線槽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pic>
        <p:nvPicPr>
          <p:cNvPr id="7" name="內容版面配置區 4" descr="高阻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428736"/>
            <a:ext cx="3986418" cy="285752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643438" y="435769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軌道式線槽</a:t>
            </a:r>
            <a:endParaRPr lang="en-US" altLang="zh-TW" sz="3600" dirty="0" smtClean="0">
              <a:solidFill>
                <a:schemeClr val="accent1">
                  <a:lumMod val="50000"/>
                </a:schemeClr>
              </a:solidFill>
              <a:latin typeface="華康海報體W9" pitchFamily="81" charset="-120"/>
              <a:ea typeface="華康海報體W9" pitchFamily="81" charset="-120"/>
            </a:endParaRPr>
          </a:p>
          <a:p>
            <a:pPr algn="ctr"/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(</a:t>
            </a:r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機器手臂配線</a:t>
            </a: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)</a:t>
            </a:r>
            <a:endParaRPr lang="zh-TW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571472" y="928670"/>
            <a:ext cx="7329510" cy="10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升降機線槽裝置</a:t>
            </a: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規定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1472" y="278605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  <a:p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        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2910" y="2143116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zh-TW" altLang="en-US" sz="6000" dirty="0" smtClean="0">
                <a:ea typeface="文鼎粗隸" pitchFamily="49" charset="-120"/>
              </a:rPr>
              <a:t>導線截面積的和不得</a:t>
            </a:r>
            <a:r>
              <a:rPr lang="en-US" altLang="zh-TW" sz="6000" dirty="0" smtClean="0">
                <a:ea typeface="文鼎粗隸" pitchFamily="49" charset="-120"/>
              </a:rPr>
              <a:t/>
            </a:r>
            <a:br>
              <a:rPr lang="en-US" altLang="zh-TW" sz="6000" dirty="0" smtClean="0">
                <a:ea typeface="文鼎粗隸" pitchFamily="49" charset="-120"/>
              </a:rPr>
            </a:br>
            <a:r>
              <a:rPr lang="zh-TW" altLang="en-US" sz="6000" dirty="0" smtClean="0">
                <a:ea typeface="文鼎粗隸" pitchFamily="49" charset="-120"/>
              </a:rPr>
              <a:t>超過線槽容量的</a:t>
            </a:r>
            <a:r>
              <a:rPr lang="en-US" altLang="zh-TW" sz="6000" dirty="0" smtClean="0">
                <a:solidFill>
                  <a:srgbClr val="FF0000"/>
                </a:solidFill>
                <a:ea typeface="文鼎粗隸" pitchFamily="49" charset="-120"/>
              </a:rPr>
              <a:t>50%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43768" y="6000768"/>
            <a:ext cx="1357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</a:t>
            </a:r>
            <a:r>
              <a:rPr lang="en-US" altLang="zh-TW" dirty="0" smtClean="0"/>
              <a:t>6-12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內容版面配置區 4" descr="高阻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143116"/>
            <a:ext cx="3206828" cy="242889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42910" y="471488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出線型</a:t>
            </a:r>
            <a:endParaRPr lang="zh-TW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00034" y="5714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66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PVC</a:t>
            </a:r>
            <a:r>
              <a:rPr lang="zh-TW" altLang="en-US" sz="66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線槽</a:t>
            </a:r>
            <a:r>
              <a:rPr lang="en-US" altLang="zh-TW" sz="43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(</a:t>
            </a:r>
            <a:r>
              <a:rPr lang="zh-TW" altLang="en-US" sz="43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常用於配電盤</a:t>
            </a:r>
            <a:r>
              <a:rPr lang="en-US" altLang="zh-TW" sz="43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)</a:t>
            </a:r>
            <a:endParaRPr kumimoji="0" lang="zh-TW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pic>
        <p:nvPicPr>
          <p:cNvPr id="7" name="內容版面配置區 4" descr="高阻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928802"/>
            <a:ext cx="3305703" cy="264456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714876" y="471488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</a:rPr>
              <a:t>封閉型</a:t>
            </a:r>
            <a:endParaRPr lang="en-US" altLang="zh-TW" sz="3600" dirty="0" smtClean="0">
              <a:solidFill>
                <a:schemeClr val="accent1">
                  <a:lumMod val="50000"/>
                </a:schemeClr>
              </a:solidFill>
              <a:latin typeface="華康海報體W9" pitchFamily="81" charset="-120"/>
              <a:ea typeface="華康海報體W9" pitchFamily="81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203</Words>
  <Application>Microsoft Office PowerPoint</Application>
  <PresentationFormat>如螢幕大小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工作項目6 </vt:lpstr>
      <vt:lpstr>燈用軌道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Windows User</dc:creator>
  <cp:lastModifiedBy>Windows User</cp:lastModifiedBy>
  <cp:revision>70</cp:revision>
  <dcterms:created xsi:type="dcterms:W3CDTF">2014-09-29T12:05:48Z</dcterms:created>
  <dcterms:modified xsi:type="dcterms:W3CDTF">2014-10-05T01:11:55Z</dcterms:modified>
</cp:coreProperties>
</file>