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80" r:id="rId5"/>
    <p:sldId id="281" r:id="rId6"/>
    <p:sldId id="290" r:id="rId7"/>
    <p:sldId id="284" r:id="rId8"/>
    <p:sldId id="291" r:id="rId9"/>
    <p:sldId id="268" r:id="rId10"/>
    <p:sldId id="282" r:id="rId11"/>
    <p:sldId id="285" r:id="rId12"/>
    <p:sldId id="283" r:id="rId13"/>
    <p:sldId id="296" r:id="rId14"/>
    <p:sldId id="286" r:id="rId15"/>
    <p:sldId id="297" r:id="rId16"/>
    <p:sldId id="299" r:id="rId17"/>
    <p:sldId id="294" r:id="rId18"/>
    <p:sldId id="287" r:id="rId19"/>
    <p:sldId id="295" r:id="rId20"/>
    <p:sldId id="288" r:id="rId21"/>
    <p:sldId id="289" r:id="rId22"/>
    <p:sldId id="292" r:id="rId23"/>
    <p:sldId id="293" r:id="rId24"/>
    <p:sldId id="300" r:id="rId25"/>
    <p:sldId id="301" r:id="rId26"/>
    <p:sldId id="302" r:id="rId27"/>
    <p:sldId id="304" r:id="rId28"/>
    <p:sldId id="303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4E0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BC0-2197-4A44-A0DC-BA42FAF03454}" type="datetimeFigureOut">
              <a:rPr lang="zh-TW" altLang="en-US" smtClean="0"/>
              <a:pPr/>
              <a:t>2014/11/4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BDD-3305-4BBD-BB92-F255CD0C6B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BC0-2197-4A44-A0DC-BA42FAF03454}" type="datetimeFigureOut">
              <a:rPr lang="zh-TW" altLang="en-US" smtClean="0"/>
              <a:pPr/>
              <a:t>2014/11/4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BDD-3305-4BBD-BB92-F255CD0C6B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BC0-2197-4A44-A0DC-BA42FAF03454}" type="datetimeFigureOut">
              <a:rPr lang="zh-TW" altLang="en-US" smtClean="0"/>
              <a:pPr/>
              <a:t>2014/11/4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BDD-3305-4BBD-BB92-F255CD0C6B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BC0-2197-4A44-A0DC-BA42FAF03454}" type="datetimeFigureOut">
              <a:rPr lang="zh-TW" altLang="en-US" smtClean="0"/>
              <a:pPr/>
              <a:t>2014/11/4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BDD-3305-4BBD-BB92-F255CD0C6B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BC0-2197-4A44-A0DC-BA42FAF03454}" type="datetimeFigureOut">
              <a:rPr lang="zh-TW" altLang="en-US" smtClean="0"/>
              <a:pPr/>
              <a:t>2014/11/4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BDD-3305-4BBD-BB92-F255CD0C6B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BC0-2197-4A44-A0DC-BA42FAF03454}" type="datetimeFigureOut">
              <a:rPr lang="zh-TW" altLang="en-US" smtClean="0"/>
              <a:pPr/>
              <a:t>2014/11/4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BDD-3305-4BBD-BB92-F255CD0C6B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BC0-2197-4A44-A0DC-BA42FAF03454}" type="datetimeFigureOut">
              <a:rPr lang="zh-TW" altLang="en-US" smtClean="0"/>
              <a:pPr/>
              <a:t>2014/11/4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BDD-3305-4BBD-BB92-F255CD0C6B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BC0-2197-4A44-A0DC-BA42FAF03454}" type="datetimeFigureOut">
              <a:rPr lang="zh-TW" altLang="en-US" smtClean="0"/>
              <a:pPr/>
              <a:t>2014/11/4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BDD-3305-4BBD-BB92-F255CD0C6B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BC0-2197-4A44-A0DC-BA42FAF03454}" type="datetimeFigureOut">
              <a:rPr lang="zh-TW" altLang="en-US" smtClean="0"/>
              <a:pPr/>
              <a:t>2014/11/4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BDD-3305-4BBD-BB92-F255CD0C6B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BC0-2197-4A44-A0DC-BA42FAF03454}" type="datetimeFigureOut">
              <a:rPr lang="zh-TW" altLang="en-US" smtClean="0"/>
              <a:pPr/>
              <a:t>2014/11/4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BDD-3305-4BBD-BB92-F255CD0C6B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5BC0-2197-4A44-A0DC-BA42FAF03454}" type="datetimeFigureOut">
              <a:rPr lang="zh-TW" altLang="en-US" smtClean="0"/>
              <a:pPr/>
              <a:t>2014/11/4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BDD-3305-4BBD-BB92-F255CD0C6B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E5BC0-2197-4A44-A0DC-BA42FAF03454}" type="datetimeFigureOut">
              <a:rPr lang="zh-TW" altLang="en-US" smtClean="0"/>
              <a:pPr/>
              <a:t>2014/11/4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C2BDD-3305-4BBD-BB92-F255CD0C6B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漸層紙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6600" dirty="0">
                <a:solidFill>
                  <a:srgbClr val="C00000"/>
                </a:solidFill>
                <a:latin typeface="華康新特圓體(P)" pitchFamily="34" charset="-120"/>
                <a:ea typeface="華康新特圓體(P)" pitchFamily="34" charset="-120"/>
              </a:rPr>
              <a:t>工作</a:t>
            </a:r>
            <a:r>
              <a:rPr lang="zh-TW" altLang="en-US" sz="6600" dirty="0" smtClean="0">
                <a:solidFill>
                  <a:srgbClr val="C00000"/>
                </a:solidFill>
                <a:latin typeface="華康新特圓體(P)" pitchFamily="34" charset="-120"/>
                <a:ea typeface="華康新特圓體(P)" pitchFamily="34" charset="-120"/>
              </a:rPr>
              <a:t>項目</a:t>
            </a:r>
            <a:r>
              <a:rPr lang="en-US" altLang="zh-TW" sz="6600" dirty="0" smtClean="0">
                <a:solidFill>
                  <a:srgbClr val="C00000"/>
                </a:solidFill>
                <a:latin typeface="華康新特圓體(P)" pitchFamily="34" charset="-120"/>
                <a:ea typeface="華康新特圓體(P)" pitchFamily="34" charset="-120"/>
              </a:rPr>
              <a:t>11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抖抖體W5(P)" pitchFamily="82" charset="-120"/>
                <a:ea typeface="華康抖抖體W5(P)" pitchFamily="82" charset="-120"/>
              </a:rPr>
              <a:t>電動機裝置</a:t>
            </a:r>
            <a:endParaRPr lang="zh-TW" alt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抖抖體W5(P)" pitchFamily="82" charset="-120"/>
              <a:ea typeface="華康抖抖體W5(P)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漸層紙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714348" y="928670"/>
            <a:ext cx="7772400" cy="164307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4400" dirty="0" smtClean="0">
                <a:solidFill>
                  <a:srgbClr val="C00000"/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◎阿拉</a:t>
            </a: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POP1體W9" pitchFamily="81" charset="-120"/>
                <a:ea typeface="華康POP1體W9" pitchFamily="81" charset="-120"/>
                <a:cs typeface="+mj-cs"/>
              </a:rPr>
              <a:t>哥圓盤動作流程</a:t>
            </a:r>
            <a: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POP1體W9" pitchFamily="81" charset="-120"/>
                <a:ea typeface="華康POP1體W9" pitchFamily="81" charset="-120"/>
                <a:cs typeface="+mj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磁場旋轉</a:t>
            </a: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  <a:sym typeface="Wingdings" pitchFamily="2" charset="2"/>
              </a:rPr>
              <a:t>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  <a:sym typeface="Wingdings" pitchFamily="2" charset="2"/>
              </a:rPr>
              <a:t>產生渦流</a:t>
            </a: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  <a:sym typeface="Wingdings" pitchFamily="2" charset="2"/>
              </a:rPr>
              <a:t>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  <a:sym typeface="Wingdings" pitchFamily="2" charset="2"/>
              </a:rPr>
              <a:t>圓盤依旋轉磁場方向轉動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華康流隸體W5" pitchFamily="65" charset="-120"/>
              <a:ea typeface="華康流隸體W5" pitchFamily="65" charset="-120"/>
              <a:cs typeface="+mj-cs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714348" y="2571744"/>
            <a:ext cx="7500990" cy="32147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zh-TW" altLang="en-US" sz="4400" dirty="0" smtClean="0">
                <a:solidFill>
                  <a:srgbClr val="C00000"/>
                </a:solidFill>
                <a:latin typeface="華康POP1體W9" pitchFamily="81" charset="-120"/>
                <a:ea typeface="華康POP1體W9" pitchFamily="81" charset="-120"/>
              </a:rPr>
              <a:t>◎</a:t>
            </a: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POP1體W9" pitchFamily="81" charset="-120"/>
                <a:ea typeface="華康POP1體W9" pitchFamily="81" charset="-120"/>
                <a:cs typeface="+mj-cs"/>
              </a:rPr>
              <a:t>觀察與結論</a:t>
            </a:r>
            <a: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POP1體W9" pitchFamily="81" charset="-120"/>
                <a:ea typeface="華康POP1體W9" pitchFamily="81" charset="-120"/>
                <a:cs typeface="+mj-cs"/>
              </a:rPr>
              <a:t>: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	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 </a:t>
            </a: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1.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若沒有外力介入，圓盤的轉向恆與旋轉    </a:t>
            </a: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	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磁場方向</a:t>
            </a:r>
            <a:r>
              <a:rPr lang="zh-TW" altLang="en-US" sz="2800" dirty="0" smtClean="0">
                <a:solidFill>
                  <a:srgbClr val="FF000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相同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。</a:t>
            </a:r>
            <a:endParaRPr lang="en-US" altLang="zh-TW" sz="2800" dirty="0" smtClean="0">
              <a:solidFill>
                <a:schemeClr val="accent6">
                  <a:lumMod val="50000"/>
                </a:schemeClr>
              </a:solidFill>
              <a:latin typeface="華康流隸體W5" pitchFamily="65" charset="-120"/>
              <a:ea typeface="華康流隸體W5" pitchFamily="65" charset="-120"/>
              <a:cs typeface="+mj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	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 </a:t>
            </a: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2.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不論旋轉磁場的速度快慢，圓盤的轉速一</a:t>
            </a: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	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定會略低於旋轉磁場而形成</a:t>
            </a: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『</a:t>
            </a:r>
            <a:r>
              <a:rPr lang="zh-TW" altLang="en-US" sz="2800" dirty="0" smtClean="0">
                <a:solidFill>
                  <a:srgbClr val="FF000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轉差</a:t>
            </a: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』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。</a:t>
            </a:r>
            <a:endParaRPr lang="en-US" altLang="zh-TW" sz="2800" dirty="0" smtClean="0">
              <a:solidFill>
                <a:schemeClr val="accent6">
                  <a:lumMod val="50000"/>
                </a:schemeClr>
              </a:solidFill>
              <a:latin typeface="華康流隸體W5" pitchFamily="65" charset="-120"/>
              <a:ea typeface="華康流隸體W5" pitchFamily="65" charset="-120"/>
              <a:cs typeface="+mj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		(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為什麼</a:t>
            </a: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?)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zh-TW" altLang="en-US" sz="2800" dirty="0" smtClean="0">
              <a:solidFill>
                <a:schemeClr val="accent6">
                  <a:lumMod val="50000"/>
                </a:schemeClr>
              </a:solidFill>
              <a:latin typeface="華康流隸體W5" pitchFamily="65" charset="-120"/>
              <a:ea typeface="華康流隸體W5" pitchFamily="65" charset="-120"/>
              <a:cs typeface="+mj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857884" y="6000768"/>
            <a:ext cx="26432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 smtClean="0"/>
              <a:t>題庫</a:t>
            </a:r>
            <a:r>
              <a:rPr lang="en-US" altLang="zh-TW" dirty="0" smtClean="0"/>
              <a:t>:  11-36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11-48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漸層紙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642910" y="357166"/>
            <a:ext cx="7643866" cy="10715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華康POP1體W9" pitchFamily="81" charset="-120"/>
                <a:ea typeface="華康POP1體W9" pitchFamily="81" charset="-120"/>
                <a:cs typeface="+mj-cs"/>
              </a:rPr>
              <a:t>轉差率的定義</a:t>
            </a:r>
            <a:endParaRPr kumimoji="0" lang="en-US" altLang="zh-TW" sz="54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華康POP1體W9" pitchFamily="81" charset="-120"/>
              <a:ea typeface="華康POP1體W9" pitchFamily="81" charset="-12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華康POP1體W9" pitchFamily="81" charset="-120"/>
              <a:ea typeface="華康POP1體W9" pitchFamily="81" charset="-120"/>
              <a:cs typeface="+mj-cs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500034" y="3714752"/>
            <a:ext cx="8286808" cy="22860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zh-TW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華康POP1體W9" pitchFamily="81" charset="-120"/>
              <a:ea typeface="華康POP1體W9" pitchFamily="81" charset="-120"/>
              <a:cs typeface="+mj-cs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42910" y="1643050"/>
            <a:ext cx="7858180" cy="42148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dirty="0" smtClean="0">
                <a:solidFill>
                  <a:schemeClr val="accent2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轉差</a:t>
            </a:r>
            <a:r>
              <a:rPr lang="en-US" altLang="zh-TW" sz="4000" dirty="0" smtClean="0">
                <a:solidFill>
                  <a:schemeClr val="accent2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=</a:t>
            </a:r>
            <a:r>
              <a:rPr lang="zh-TW" altLang="en-US" sz="4000" dirty="0" smtClean="0">
                <a:solidFill>
                  <a:schemeClr val="accent2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同步轉速</a:t>
            </a:r>
            <a:r>
              <a:rPr lang="en-US" altLang="zh-TW" sz="4000" dirty="0" smtClean="0">
                <a:solidFill>
                  <a:schemeClr val="accent2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-</a:t>
            </a:r>
            <a:r>
              <a:rPr lang="zh-TW" altLang="en-US" sz="4000" dirty="0" smtClean="0">
                <a:solidFill>
                  <a:schemeClr val="accent2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轉子轉速</a:t>
            </a:r>
            <a:r>
              <a:rPr lang="en-US" altLang="zh-TW" sz="4000" dirty="0" smtClean="0">
                <a:solidFill>
                  <a:schemeClr val="accent2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=Ns-Nr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4000" dirty="0" smtClean="0">
              <a:solidFill>
                <a:schemeClr val="accent2">
                  <a:lumMod val="50000"/>
                </a:schemeClr>
              </a:solidFill>
              <a:latin typeface="華康POP1體W9" pitchFamily="81" charset="-120"/>
              <a:ea typeface="華康POP1體W9" pitchFamily="81" charset="-12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dirty="0" smtClean="0">
                <a:solidFill>
                  <a:schemeClr val="accent2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轉差率</a:t>
            </a:r>
            <a:endParaRPr lang="en-US" altLang="zh-TW" sz="4000" dirty="0" smtClean="0">
              <a:solidFill>
                <a:schemeClr val="accent2">
                  <a:lumMod val="50000"/>
                </a:schemeClr>
              </a:solidFill>
              <a:latin typeface="華康POP1體W9" pitchFamily="81" charset="-120"/>
              <a:ea typeface="華康POP1體W9" pitchFamily="81" charset="-12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4000" dirty="0" smtClean="0">
              <a:solidFill>
                <a:schemeClr val="accent2">
                  <a:lumMod val="50000"/>
                </a:schemeClr>
              </a:solidFill>
              <a:latin typeface="華康POP1體W9" pitchFamily="81" charset="-120"/>
              <a:ea typeface="華康POP1體W9" pitchFamily="81" charset="-12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dirty="0" smtClean="0">
                <a:solidFill>
                  <a:schemeClr val="accent2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註</a:t>
            </a:r>
            <a:r>
              <a:rPr lang="en-US" altLang="zh-TW" sz="4000" dirty="0" smtClean="0">
                <a:solidFill>
                  <a:schemeClr val="accent2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:</a:t>
            </a:r>
            <a:r>
              <a:rPr lang="zh-TW" altLang="en-US" sz="4000" dirty="0" smtClean="0">
                <a:solidFill>
                  <a:schemeClr val="accent2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轉差率介於</a:t>
            </a:r>
            <a:r>
              <a:rPr lang="en-US" altLang="zh-TW" sz="4000" dirty="0" smtClean="0">
                <a:solidFill>
                  <a:schemeClr val="accent2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1%~10%</a:t>
            </a:r>
            <a:r>
              <a:rPr lang="zh-TW" altLang="en-US" sz="4000" dirty="0" smtClean="0">
                <a:solidFill>
                  <a:schemeClr val="accent2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之間</a:t>
            </a:r>
            <a:endParaRPr lang="en-US" altLang="zh-TW" sz="4000" dirty="0" smtClean="0">
              <a:solidFill>
                <a:schemeClr val="accent2">
                  <a:lumMod val="50000"/>
                </a:schemeClr>
              </a:solidFill>
              <a:latin typeface="華康POP1體W9" pitchFamily="81" charset="-120"/>
              <a:ea typeface="華康POP1體W9" pitchFamily="81" charset="-12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   </a:t>
            </a: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例如</a:t>
            </a:r>
            <a:r>
              <a:rPr lang="en-US" altLang="zh-TW" sz="3200" dirty="0" smtClean="0">
                <a:solidFill>
                  <a:schemeClr val="accent6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:N</a:t>
            </a:r>
            <a:r>
              <a:rPr lang="en-US" altLang="zh-TW" sz="2000" dirty="0" smtClean="0">
                <a:solidFill>
                  <a:schemeClr val="accent6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S</a:t>
            </a:r>
            <a:r>
              <a:rPr lang="en-US" altLang="zh-TW" sz="3200" dirty="0" smtClean="0">
                <a:solidFill>
                  <a:schemeClr val="accent6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=1200rpm</a:t>
            </a: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的感應電動機，轉子</a:t>
            </a:r>
            <a:r>
              <a:rPr lang="en-US" altLang="zh-TW" sz="3200" dirty="0" smtClean="0">
                <a:solidFill>
                  <a:schemeClr val="accent6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/>
            </a:r>
            <a:br>
              <a:rPr lang="en-US" altLang="zh-TW" sz="3200" dirty="0" smtClean="0">
                <a:solidFill>
                  <a:schemeClr val="accent6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</a:b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        的轉速介於</a:t>
            </a:r>
            <a:r>
              <a:rPr lang="en-US" altLang="zh-TW" sz="3200" dirty="0" smtClean="0">
                <a:solidFill>
                  <a:schemeClr val="accent6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1080~1188rpm</a:t>
            </a: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之間。</a:t>
            </a:r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latin typeface="華康POP1體W9" pitchFamily="81" charset="-120"/>
              <a:ea typeface="華康POP1體W9" pitchFamily="81" charset="-12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4000" dirty="0" smtClean="0">
              <a:solidFill>
                <a:schemeClr val="accent2">
                  <a:lumMod val="50000"/>
                </a:schemeClr>
              </a:solidFill>
              <a:latin typeface="華康POP1體W9" pitchFamily="81" charset="-120"/>
              <a:ea typeface="華康POP1體W9" pitchFamily="81" charset="-12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3600" dirty="0" smtClean="0">
              <a:solidFill>
                <a:schemeClr val="accent2">
                  <a:lumMod val="50000"/>
                </a:schemeClr>
              </a:solidFill>
              <a:latin typeface="華康POP1體W9" pitchFamily="81" charset="-120"/>
              <a:ea typeface="華康POP1體W9" pitchFamily="81" charset="-12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3600" dirty="0" smtClean="0">
              <a:solidFill>
                <a:schemeClr val="accent2">
                  <a:lumMod val="50000"/>
                </a:schemeClr>
              </a:solidFill>
              <a:latin typeface="華康POP1體W9" pitchFamily="81" charset="-120"/>
              <a:ea typeface="華康POP1體W9" pitchFamily="81" charset="-12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華康POP1體W9" pitchFamily="81" charset="-120"/>
              <a:ea typeface="華康POP1體W9" pitchFamily="81" charset="-120"/>
              <a:cs typeface="+mj-cs"/>
            </a:endParaRP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1026" name="方程式" r:id="rId4" imgW="914400" imgH="21564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284413" y="2428875"/>
          <a:ext cx="5246687" cy="1643063"/>
        </p:xfrm>
        <a:graphic>
          <a:graphicData uri="http://schemas.openxmlformats.org/presentationml/2006/ole">
            <p:oleObj spid="_x0000_s1027" name="方程式" r:id="rId5" imgW="1257120" imgH="393480" progId="Equation.3">
              <p:embed/>
            </p:oleObj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6500826" y="6000768"/>
            <a:ext cx="2000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 smtClean="0"/>
              <a:t>題庫</a:t>
            </a:r>
            <a:r>
              <a:rPr lang="en-US" altLang="zh-TW" dirty="0" smtClean="0"/>
              <a:t>11-7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11-44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漸層紙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4" name="標題 1"/>
          <p:cNvSpPr txBox="1">
            <a:spLocks/>
          </p:cNvSpPr>
          <p:nvPr/>
        </p:nvSpPr>
        <p:spPr>
          <a:xfrm>
            <a:off x="0" y="428604"/>
            <a:ext cx="8786842" cy="164307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itchFamily="82" charset="-120"/>
                <a:ea typeface="華康少女文字W7(P)" pitchFamily="82" charset="-120"/>
                <a:cs typeface="+mj-cs"/>
              </a:rPr>
              <a:t>「旋轉磁場」要如何形成呢</a:t>
            </a:r>
            <a:r>
              <a:rPr lang="en-US" altLang="zh-TW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itchFamily="82" charset="-120"/>
                <a:ea typeface="華康少女文字W7(P)" pitchFamily="82" charset="-120"/>
                <a:cs typeface="+mj-cs"/>
              </a:rPr>
              <a:t>?</a:t>
            </a:r>
          </a:p>
          <a:p>
            <a:pPr lvl="0">
              <a:spcBef>
                <a:spcPct val="0"/>
              </a:spcBef>
            </a:pPr>
            <a:endParaRPr kumimoji="0" lang="en-US" altLang="zh-TW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POP1體W9" pitchFamily="81" charset="-120"/>
              <a:ea typeface="華康POP1體W9" pitchFamily="81" charset="-120"/>
              <a:cs typeface="+mj-cs"/>
            </a:endParaRP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714348" y="1571612"/>
            <a:ext cx="7500990" cy="40005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zh-TW" altLang="en-US" sz="3600" dirty="0" smtClean="0">
                <a:solidFill>
                  <a:schemeClr val="bg1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一</a:t>
            </a:r>
            <a:r>
              <a:rPr lang="en-US" altLang="zh-TW" sz="3600" dirty="0" smtClean="0">
                <a:solidFill>
                  <a:schemeClr val="bg1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.</a:t>
            </a:r>
            <a:r>
              <a:rPr lang="zh-TW" altLang="en-US" sz="3600" dirty="0" smtClean="0">
                <a:solidFill>
                  <a:schemeClr val="bg1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三相感應馬達使用三相交流電源。</a:t>
            </a:r>
            <a:endParaRPr lang="en-US" altLang="zh-TW" sz="3600" dirty="0" smtClean="0">
              <a:solidFill>
                <a:schemeClr val="bg1"/>
              </a:solidFill>
              <a:latin typeface="華康流隸體W5" pitchFamily="65" charset="-120"/>
              <a:ea typeface="華康流隸體W5" pitchFamily="65" charset="-120"/>
              <a:cs typeface="+mj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zh-TW" altLang="en-US" sz="3600" dirty="0" smtClean="0">
                <a:solidFill>
                  <a:schemeClr val="bg1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二</a:t>
            </a:r>
            <a:r>
              <a:rPr lang="en-US" altLang="zh-TW" sz="3600" dirty="0" smtClean="0">
                <a:solidFill>
                  <a:schemeClr val="bg1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.</a:t>
            </a:r>
            <a:r>
              <a:rPr lang="zh-TW" altLang="en-US" sz="3600" dirty="0" smtClean="0">
                <a:solidFill>
                  <a:schemeClr val="bg1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單相感應馬達</a:t>
            </a:r>
            <a:endParaRPr lang="en-US" altLang="zh-TW" sz="3600" dirty="0" smtClean="0">
              <a:solidFill>
                <a:schemeClr val="bg1"/>
              </a:solidFill>
              <a:latin typeface="華康流隸體W5" pitchFamily="65" charset="-120"/>
              <a:ea typeface="華康流隸體W5" pitchFamily="65" charset="-120"/>
              <a:cs typeface="+mj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zh-TW" altLang="en-US" sz="3600" dirty="0" smtClean="0">
                <a:solidFill>
                  <a:schemeClr val="bg1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   </a:t>
            </a:r>
            <a:r>
              <a:rPr lang="en-US" altLang="zh-TW" sz="3600" dirty="0" smtClean="0">
                <a:solidFill>
                  <a:schemeClr val="bg1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1.</a:t>
            </a:r>
            <a:r>
              <a:rPr lang="zh-TW" altLang="en-US" sz="3600" dirty="0" smtClean="0">
                <a:solidFill>
                  <a:schemeClr val="bg1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使用啟動線圈分相。</a:t>
            </a:r>
            <a:r>
              <a:rPr lang="en-US" altLang="zh-TW" sz="3600" dirty="0" smtClean="0">
                <a:solidFill>
                  <a:srgbClr val="FFC00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(</a:t>
            </a:r>
            <a:r>
              <a:rPr lang="zh-TW" altLang="en-US" sz="3600" dirty="0" smtClean="0">
                <a:solidFill>
                  <a:srgbClr val="FFC00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分相式</a:t>
            </a:r>
            <a:r>
              <a:rPr lang="en-US" altLang="zh-TW" sz="3600" dirty="0" smtClean="0">
                <a:solidFill>
                  <a:srgbClr val="FFC00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)</a:t>
            </a:r>
          </a:p>
          <a:p>
            <a:pPr marL="342900" lvl="0" indent="-342900">
              <a:spcBef>
                <a:spcPct val="20000"/>
              </a:spcBef>
            </a:pPr>
            <a:r>
              <a:rPr lang="zh-TW" altLang="en-US" sz="3600" dirty="0" smtClean="0">
                <a:solidFill>
                  <a:schemeClr val="bg1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   </a:t>
            </a:r>
            <a:r>
              <a:rPr lang="en-US" altLang="zh-TW" sz="3600" dirty="0" smtClean="0">
                <a:solidFill>
                  <a:schemeClr val="bg1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2.</a:t>
            </a:r>
            <a:r>
              <a:rPr lang="zh-TW" altLang="en-US" sz="3600" dirty="0" smtClean="0">
                <a:solidFill>
                  <a:schemeClr val="bg1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啟動線圈串聯啟動電容增加分</a:t>
            </a:r>
            <a:r>
              <a:rPr lang="en-US" altLang="zh-TW" sz="3600" dirty="0" smtClean="0">
                <a:solidFill>
                  <a:schemeClr val="bg1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		</a:t>
            </a:r>
            <a:r>
              <a:rPr lang="zh-TW" altLang="en-US" sz="3600" dirty="0" smtClean="0">
                <a:solidFill>
                  <a:schemeClr val="bg1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 相效果。</a:t>
            </a:r>
            <a:r>
              <a:rPr lang="en-US" altLang="zh-TW" sz="3600" dirty="0" smtClean="0">
                <a:solidFill>
                  <a:srgbClr val="FFC00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(</a:t>
            </a:r>
            <a:r>
              <a:rPr lang="zh-TW" altLang="en-US" sz="3600" dirty="0" smtClean="0">
                <a:solidFill>
                  <a:srgbClr val="FFC00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電容啟動式</a:t>
            </a:r>
            <a:r>
              <a:rPr lang="en-US" altLang="zh-TW" sz="3600" dirty="0" smtClean="0">
                <a:solidFill>
                  <a:srgbClr val="FFC00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)</a:t>
            </a:r>
          </a:p>
          <a:p>
            <a:pPr marL="342900" lvl="0" indent="-342900">
              <a:spcBef>
                <a:spcPct val="20000"/>
              </a:spcBef>
            </a:pPr>
            <a:r>
              <a:rPr lang="zh-TW" altLang="en-US" sz="3600" dirty="0" smtClean="0">
                <a:solidFill>
                  <a:schemeClr val="bg1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   </a:t>
            </a:r>
            <a:r>
              <a:rPr lang="en-US" altLang="zh-TW" sz="3600" dirty="0" smtClean="0">
                <a:solidFill>
                  <a:schemeClr val="bg1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3.</a:t>
            </a:r>
            <a:r>
              <a:rPr lang="zh-TW" altLang="en-US" sz="3600" dirty="0" smtClean="0">
                <a:solidFill>
                  <a:schemeClr val="bg1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採用蔽極分相。</a:t>
            </a:r>
            <a:r>
              <a:rPr lang="en-US" altLang="zh-TW" sz="3600" dirty="0" smtClean="0">
                <a:solidFill>
                  <a:srgbClr val="FFC00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(</a:t>
            </a:r>
            <a:r>
              <a:rPr lang="zh-TW" altLang="en-US" sz="3600" dirty="0" smtClean="0">
                <a:solidFill>
                  <a:srgbClr val="FFC00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蔽極式</a:t>
            </a:r>
            <a:r>
              <a:rPr lang="en-US" altLang="zh-TW" sz="3600" dirty="0" smtClean="0">
                <a:solidFill>
                  <a:srgbClr val="FFC00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zh-TW" altLang="en-US" sz="2800" dirty="0" smtClean="0">
              <a:solidFill>
                <a:schemeClr val="accent6">
                  <a:lumMod val="50000"/>
                </a:schemeClr>
              </a:solidFill>
              <a:latin typeface="華康流隸體W5" pitchFamily="65" charset="-120"/>
              <a:ea typeface="華康流隸體W5" pitchFamily="65" charset="-120"/>
              <a:cs typeface="+mj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072330" y="6000768"/>
            <a:ext cx="14287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 smtClean="0"/>
              <a:t>題庫</a:t>
            </a:r>
            <a:r>
              <a:rPr lang="en-US" altLang="zh-TW" dirty="0" smtClean="0"/>
              <a:t>:  11-17</a:t>
            </a:r>
            <a:endParaRPr lang="zh-TW" alt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漸層紙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28662" y="1428736"/>
            <a:ext cx="7083314" cy="321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500034" y="500042"/>
            <a:ext cx="8229600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華康海報體W9" pitchFamily="81" charset="-120"/>
                <a:ea typeface="華康海報體W9" pitchFamily="81" charset="-120"/>
                <a:cs typeface="+mj-cs"/>
              </a:rPr>
              <a:t>三相感應電動機的旋轉磁場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華康海報體W9" pitchFamily="81" charset="-120"/>
              <a:ea typeface="華康海報體W9" pitchFamily="81" charset="-120"/>
              <a:cs typeface="+mj-cs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28596" y="4643446"/>
            <a:ext cx="8229600" cy="178595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TW" sz="3200" dirty="0" smtClean="0">
                <a:solidFill>
                  <a:schemeClr val="accent6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1.</a:t>
            </a: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 每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華康海報體W9" pitchFamily="81" charset="-120"/>
                <a:ea typeface="華康海報體W9" pitchFamily="81" charset="-120"/>
                <a:cs typeface="+mj-cs"/>
              </a:rPr>
              <a:t>相線圈互差</a:t>
            </a:r>
            <a:r>
              <a:rPr lang="en-US" altLang="zh-TW" sz="3200" dirty="0" smtClean="0">
                <a:solidFill>
                  <a:schemeClr val="accent6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120 °</a:t>
            </a: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電工角。</a:t>
            </a:r>
            <a:endParaRPr lang="en-US" altLang="zh-TW" sz="3200" dirty="0" smtClean="0">
              <a:solidFill>
                <a:schemeClr val="accent6">
                  <a:lumMod val="50000"/>
                </a:schemeClr>
              </a:solidFill>
              <a:latin typeface="華康海報體W9" pitchFamily="81" charset="-120"/>
              <a:ea typeface="華康海報體W9" pitchFamily="81" charset="-120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TW" sz="3200" dirty="0" smtClean="0">
                <a:solidFill>
                  <a:schemeClr val="accent6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2.</a:t>
            </a: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 三相的合成磁場</a:t>
            </a:r>
            <a:r>
              <a:rPr lang="en-US" altLang="zh-TW" sz="3200" dirty="0" smtClean="0">
                <a:solidFill>
                  <a:schemeClr val="accent6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: </a:t>
            </a: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速度恆定、大小也恆定。</a:t>
            </a:r>
            <a:r>
              <a:rPr lang="en-US" altLang="zh-TW" sz="3200" dirty="0" smtClean="0">
                <a:solidFill>
                  <a:schemeClr val="accent6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/>
            </a:r>
            <a:br>
              <a:rPr lang="en-US" altLang="zh-TW" sz="3200" dirty="0" smtClean="0">
                <a:solidFill>
                  <a:schemeClr val="accent6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</a:b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   轉速</a:t>
            </a:r>
            <a:r>
              <a:rPr lang="en-US" altLang="zh-TW" sz="4000" dirty="0" smtClean="0">
                <a:solidFill>
                  <a:schemeClr val="accent6">
                    <a:lumMod val="50000"/>
                  </a:schemeClr>
                </a:solidFill>
                <a:ea typeface="華康海報體W9" pitchFamily="81" charset="-120"/>
                <a:cs typeface="+mj-cs"/>
              </a:rPr>
              <a:t>N</a:t>
            </a:r>
            <a:r>
              <a:rPr lang="en-US" altLang="zh-TW" sz="2400" dirty="0" smtClean="0">
                <a:solidFill>
                  <a:schemeClr val="accent6">
                    <a:lumMod val="50000"/>
                  </a:schemeClr>
                </a:solidFill>
                <a:ea typeface="華康海報體W9" pitchFamily="81" charset="-120"/>
                <a:cs typeface="+mj-cs"/>
              </a:rPr>
              <a:t>S</a:t>
            </a:r>
            <a:r>
              <a:rPr lang="en-US" altLang="zh-TW" sz="4000" dirty="0" smtClean="0">
                <a:solidFill>
                  <a:schemeClr val="accent6">
                    <a:lumMod val="50000"/>
                  </a:schemeClr>
                </a:solidFill>
                <a:ea typeface="華康海報體W9" pitchFamily="81" charset="-120"/>
                <a:cs typeface="+mj-cs"/>
              </a:rPr>
              <a:t>=120f/p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ea typeface="華康海報體W9" pitchFamily="81" charset="-120"/>
                <a:cs typeface="+mj-cs"/>
              </a:rPr>
              <a:t>、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ea typeface="華康海報體W9" pitchFamily="81" charset="-120"/>
                <a:cs typeface="+mj-cs"/>
              </a:rPr>
              <a:t>合成磁場 </a:t>
            </a:r>
            <a:r>
              <a:rPr lang="en-US" altLang="zh-TW" sz="4000" dirty="0" smtClean="0">
                <a:solidFill>
                  <a:schemeClr val="accent6">
                    <a:lumMod val="50000"/>
                  </a:schemeClr>
                </a:solidFill>
                <a:ea typeface="華康海報體W9" pitchFamily="81" charset="-120"/>
                <a:cs typeface="+mj-cs"/>
              </a:rPr>
              <a:t>H=3/2H</a:t>
            </a: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ea typeface="華康海報體W9" pitchFamily="81" charset="-120"/>
                <a:cs typeface="+mj-cs"/>
              </a:rPr>
              <a:t>m</a:t>
            </a:r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ea typeface="華康海報體W9" pitchFamily="81" charset="-120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華康海報體W9" pitchFamily="81" charset="-120"/>
              <a:ea typeface="華康海報體W9" pitchFamily="81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漸層紙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571472" y="28572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華康海報體W9" pitchFamily="81" charset="-120"/>
                <a:ea typeface="華康海報體W9" pitchFamily="81" charset="-120"/>
                <a:cs typeface="+mj-cs"/>
              </a:rPr>
              <a:t>單相電容器啟動型感應電動機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華康海報體W9" pitchFamily="81" charset="-120"/>
              <a:ea typeface="華康海報體W9" pitchFamily="81" charset="-120"/>
              <a:cs typeface="+mj-cs"/>
            </a:endParaRPr>
          </a:p>
        </p:txBody>
      </p:sp>
      <p:pic>
        <p:nvPicPr>
          <p:cNvPr id="4" name="內容版面配置區 4" descr="1-4  瓦時計(單相2線) - 複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142984"/>
            <a:ext cx="5071071" cy="309211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71472" y="4429133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7030A0"/>
                </a:solidFill>
                <a:latin typeface="華康新特明體(P)" pitchFamily="18" charset="-120"/>
                <a:ea typeface="文鼎新中黑" pitchFamily="49" charset="-120"/>
              </a:rPr>
              <a:t>運轉線圈</a:t>
            </a:r>
            <a:r>
              <a:rPr lang="en-US" altLang="zh-TW" sz="3200" dirty="0" smtClean="0">
                <a:solidFill>
                  <a:srgbClr val="7030A0"/>
                </a:solidFill>
                <a:latin typeface="華康新特明體(P)" pitchFamily="18" charset="-120"/>
                <a:ea typeface="文鼎新中黑" pitchFamily="49" charset="-120"/>
              </a:rPr>
              <a:t>: </a:t>
            </a:r>
            <a:r>
              <a:rPr lang="zh-TW" altLang="en-US" sz="3200" dirty="0" smtClean="0">
                <a:solidFill>
                  <a:srgbClr val="7030A0"/>
                </a:solidFill>
                <a:latin typeface="華康新特明體(P)" pitchFamily="18" charset="-120"/>
                <a:ea typeface="文鼎新中黑" pitchFamily="49" charset="-120"/>
              </a:rPr>
              <a:t>線粗匝數多，</a:t>
            </a:r>
            <a:r>
              <a:rPr lang="en-US" altLang="zh-TW" sz="3200" dirty="0" smtClean="0">
                <a:solidFill>
                  <a:srgbClr val="7030A0"/>
                </a:solidFill>
                <a:latin typeface="華康新特明體(P)" pitchFamily="18" charset="-120"/>
                <a:ea typeface="文鼎新中黑" pitchFamily="49" charset="-120"/>
              </a:rPr>
              <a:t>R</a:t>
            </a:r>
            <a:r>
              <a:rPr lang="zh-TW" altLang="en-US" sz="3200" dirty="0" smtClean="0">
                <a:solidFill>
                  <a:srgbClr val="7030A0"/>
                </a:solidFill>
                <a:latin typeface="華康新特明體(P)" pitchFamily="18" charset="-120"/>
                <a:ea typeface="文鼎新中黑" pitchFamily="49" charset="-120"/>
              </a:rPr>
              <a:t>小</a:t>
            </a:r>
            <a:r>
              <a:rPr lang="en-US" altLang="zh-TW" sz="3200" dirty="0" smtClean="0">
                <a:solidFill>
                  <a:srgbClr val="7030A0"/>
                </a:solidFill>
                <a:latin typeface="華康新特明體(P)" pitchFamily="18" charset="-120"/>
                <a:ea typeface="文鼎新中黑" pitchFamily="49" charset="-120"/>
              </a:rPr>
              <a:t>L</a:t>
            </a:r>
            <a:r>
              <a:rPr lang="zh-TW" altLang="en-US" sz="3200" dirty="0" smtClean="0">
                <a:solidFill>
                  <a:srgbClr val="7030A0"/>
                </a:solidFill>
                <a:latin typeface="華康新特明體(P)" pitchFamily="18" charset="-120"/>
                <a:ea typeface="文鼎新中黑" pitchFamily="49" charset="-120"/>
              </a:rPr>
              <a:t>大。啟動線圈</a:t>
            </a:r>
            <a:r>
              <a:rPr lang="en-US" altLang="zh-TW" sz="3200" dirty="0" smtClean="0">
                <a:solidFill>
                  <a:srgbClr val="7030A0"/>
                </a:solidFill>
                <a:latin typeface="華康新特明體(P)" pitchFamily="18" charset="-120"/>
                <a:ea typeface="文鼎新中黑" pitchFamily="49" charset="-120"/>
              </a:rPr>
              <a:t>: </a:t>
            </a:r>
            <a:r>
              <a:rPr lang="zh-TW" altLang="en-US" sz="3200" dirty="0" smtClean="0">
                <a:solidFill>
                  <a:srgbClr val="7030A0"/>
                </a:solidFill>
                <a:latin typeface="華康新特明體(P)" pitchFamily="18" charset="-120"/>
                <a:ea typeface="文鼎新中黑" pitchFamily="49" charset="-120"/>
              </a:rPr>
              <a:t>線細匝數少，</a:t>
            </a:r>
            <a:r>
              <a:rPr lang="en-US" altLang="zh-TW" sz="3200" dirty="0" smtClean="0">
                <a:solidFill>
                  <a:srgbClr val="7030A0"/>
                </a:solidFill>
                <a:latin typeface="華康新特明體(P)" pitchFamily="18" charset="-120"/>
                <a:ea typeface="文鼎新中黑" pitchFamily="49" charset="-120"/>
              </a:rPr>
              <a:t>R</a:t>
            </a:r>
            <a:r>
              <a:rPr lang="zh-TW" altLang="en-US" sz="3200" dirty="0" smtClean="0">
                <a:solidFill>
                  <a:srgbClr val="7030A0"/>
                </a:solidFill>
                <a:latin typeface="華康新特明體(P)" pitchFamily="18" charset="-120"/>
                <a:ea typeface="文鼎新中黑" pitchFamily="49" charset="-120"/>
              </a:rPr>
              <a:t>大</a:t>
            </a:r>
            <a:r>
              <a:rPr lang="en-US" altLang="zh-TW" sz="3200" dirty="0" smtClean="0">
                <a:solidFill>
                  <a:srgbClr val="7030A0"/>
                </a:solidFill>
                <a:latin typeface="華康新特明體(P)" pitchFamily="18" charset="-120"/>
                <a:ea typeface="文鼎新中黑" pitchFamily="49" charset="-120"/>
              </a:rPr>
              <a:t>L</a:t>
            </a:r>
            <a:r>
              <a:rPr lang="zh-TW" altLang="en-US" sz="3200" dirty="0" smtClean="0">
                <a:solidFill>
                  <a:srgbClr val="7030A0"/>
                </a:solidFill>
                <a:latin typeface="華康新特明體(P)" pitchFamily="18" charset="-120"/>
                <a:ea typeface="文鼎新中黑" pitchFamily="49" charset="-120"/>
              </a:rPr>
              <a:t>小，再串聯啟動電容後可使</a:t>
            </a:r>
            <a:r>
              <a:rPr lang="en-US" altLang="zh-TW" sz="3200" dirty="0" smtClean="0">
                <a:solidFill>
                  <a:srgbClr val="7030A0"/>
                </a:solidFill>
                <a:latin typeface="華康新特明體(P)" pitchFamily="18" charset="-120"/>
                <a:ea typeface="文鼎新中黑" pitchFamily="49" charset="-120"/>
              </a:rPr>
              <a:t>Is</a:t>
            </a:r>
            <a:r>
              <a:rPr lang="zh-TW" altLang="en-US" sz="3200" dirty="0" smtClean="0">
                <a:solidFill>
                  <a:srgbClr val="7030A0"/>
                </a:solidFill>
                <a:latin typeface="華康新特明體(P)" pitchFamily="18" charset="-120"/>
                <a:ea typeface="文鼎新中黑" pitchFamily="49" charset="-120"/>
              </a:rPr>
              <a:t>超前</a:t>
            </a:r>
            <a:r>
              <a:rPr lang="en-US" altLang="zh-TW" sz="3200" dirty="0" err="1" smtClean="0">
                <a:solidFill>
                  <a:srgbClr val="7030A0"/>
                </a:solidFill>
                <a:latin typeface="華康新特明體(P)" pitchFamily="18" charset="-120"/>
                <a:ea typeface="文鼎新中黑" pitchFamily="49" charset="-120"/>
              </a:rPr>
              <a:t>Im</a:t>
            </a:r>
            <a:r>
              <a:rPr lang="en-US" altLang="zh-TW" sz="3200" dirty="0" smtClean="0">
                <a:solidFill>
                  <a:srgbClr val="7030A0"/>
                </a:solidFill>
                <a:latin typeface="華康新特明體(P)" pitchFamily="18" charset="-120"/>
                <a:ea typeface="文鼎新中黑" pitchFamily="49" charset="-120"/>
              </a:rPr>
              <a:t> 90</a:t>
            </a:r>
            <a:r>
              <a:rPr lang="zh-TW" altLang="en-US" sz="3200" dirty="0" smtClean="0">
                <a:solidFill>
                  <a:srgbClr val="7030A0"/>
                </a:solidFill>
                <a:latin typeface="華康新特明體(P)" pitchFamily="18" charset="-120"/>
                <a:ea typeface="文鼎新中黑" pitchFamily="49" charset="-120"/>
              </a:rPr>
              <a:t>度以達到最大的啟動轉矩。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            </a:t>
            </a:r>
            <a:endParaRPr lang="zh-TW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華康新特明體(P)" pitchFamily="18" charset="-120"/>
              <a:ea typeface="文鼎新中黑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786446" y="6143644"/>
            <a:ext cx="27860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 smtClean="0"/>
              <a:t>題庫</a:t>
            </a:r>
            <a:r>
              <a:rPr lang="en-US" altLang="zh-TW" dirty="0" smtClean="0"/>
              <a:t>:  11-64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11-66</a:t>
            </a:r>
            <a:endParaRPr lang="zh-TW" altLang="en-US" dirty="0"/>
          </a:p>
        </p:txBody>
      </p:sp>
      <p:sp>
        <p:nvSpPr>
          <p:cNvPr id="8" name="矩形圖說文字 7"/>
          <p:cNvSpPr/>
          <p:nvPr/>
        </p:nvSpPr>
        <p:spPr>
          <a:xfrm>
            <a:off x="6000760" y="1357298"/>
            <a:ext cx="2857520" cy="2286016"/>
          </a:xfrm>
          <a:prstGeom prst="wedgeRectCallout">
            <a:avLst>
              <a:gd name="adj1" fmla="val -63018"/>
              <a:gd name="adj2" fmla="val 4079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 smtClean="0">
                <a:solidFill>
                  <a:schemeClr val="tx1"/>
                </a:solidFill>
              </a:rPr>
              <a:t>離心開關在轉速到達額定轉速的</a:t>
            </a:r>
            <a:r>
              <a:rPr lang="en-US" altLang="zh-TW" sz="2000" dirty="0" smtClean="0">
                <a:solidFill>
                  <a:schemeClr val="tx1"/>
                </a:solidFill>
              </a:rPr>
              <a:t>75%</a:t>
            </a:r>
            <a:r>
              <a:rPr lang="zh-TW" altLang="en-US" sz="2000" dirty="0" smtClean="0">
                <a:solidFill>
                  <a:schemeClr val="tx1"/>
                </a:solidFill>
              </a:rPr>
              <a:t>時會</a:t>
            </a:r>
            <a:r>
              <a:rPr lang="en-US" altLang="zh-TW" sz="2000" dirty="0" smtClean="0">
                <a:solidFill>
                  <a:schemeClr val="tx1"/>
                </a:solidFill>
              </a:rPr>
              <a:t>OFF</a:t>
            </a:r>
            <a:r>
              <a:rPr lang="zh-TW" altLang="en-US" sz="2000" dirty="0" smtClean="0">
                <a:solidFill>
                  <a:schemeClr val="tx1"/>
                </a:solidFill>
              </a:rPr>
              <a:t>，速度降回</a:t>
            </a:r>
            <a:r>
              <a:rPr lang="en-US" altLang="zh-TW" sz="2000" dirty="0" smtClean="0">
                <a:solidFill>
                  <a:schemeClr val="tx1"/>
                </a:solidFill>
              </a:rPr>
              <a:t>30%</a:t>
            </a:r>
            <a:r>
              <a:rPr lang="zh-TW" altLang="en-US" sz="2000" dirty="0" smtClean="0">
                <a:solidFill>
                  <a:schemeClr val="tx1"/>
                </a:solidFill>
              </a:rPr>
              <a:t>以下時會恢復成</a:t>
            </a:r>
            <a:r>
              <a:rPr lang="en-US" altLang="zh-TW" sz="2000" dirty="0" smtClean="0">
                <a:solidFill>
                  <a:schemeClr val="tx1"/>
                </a:solidFill>
              </a:rPr>
              <a:t>ON</a:t>
            </a:r>
            <a:r>
              <a:rPr lang="zh-TW" altLang="en-US" sz="2000" dirty="0" smtClean="0">
                <a:solidFill>
                  <a:schemeClr val="tx1"/>
                </a:solidFill>
              </a:rPr>
              <a:t>。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r>
              <a:rPr lang="zh-TW" altLang="en-US" sz="2000" dirty="0" smtClean="0">
                <a:solidFill>
                  <a:schemeClr val="tx1"/>
                </a:solidFill>
              </a:rPr>
              <a:t>可以讓啟動線圈在啟動完成後脫離電路，否則會燒掉</a:t>
            </a:r>
            <a:r>
              <a:rPr lang="en-US" altLang="zh-TW" sz="2000" dirty="0" smtClean="0">
                <a:solidFill>
                  <a:schemeClr val="tx1"/>
                </a:solidFill>
              </a:rPr>
              <a:t>!!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漸層紙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內容版面配置區 4" descr="分相式示意圖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8059" y="1214422"/>
            <a:ext cx="3693921" cy="2601353"/>
          </a:xfrm>
        </p:spPr>
      </p:pic>
      <p:pic>
        <p:nvPicPr>
          <p:cNvPr id="6" name="內容版面配置區 5" descr="分相式向量圖.pn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00562" y="1142984"/>
            <a:ext cx="3865294" cy="5150325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868346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ea typeface="文鼎粗黑" pitchFamily="49" charset="-120"/>
              </a:rPr>
              <a:t>分相式</a:t>
            </a:r>
            <a:r>
              <a:rPr lang="zh-TW" altLang="en-US" dirty="0" smtClean="0">
                <a:ea typeface="文鼎粗黑" pitchFamily="49" charset="-120"/>
              </a:rPr>
              <a:t>啟動線圈的阻抗</a:t>
            </a:r>
            <a:endParaRPr lang="zh-TW" altLang="en-US" dirty="0">
              <a:ea typeface="文鼎粗黑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42910" y="3786190"/>
            <a:ext cx="3643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運轉線圈線粗匝數多</a:t>
            </a:r>
            <a:endParaRPr lang="en-US" altLang="zh-TW" sz="2400" dirty="0" smtClean="0"/>
          </a:p>
          <a:p>
            <a:r>
              <a:rPr lang="zh-TW" altLang="en-US" sz="2400" dirty="0" smtClean="0"/>
              <a:t>          </a:t>
            </a:r>
            <a:r>
              <a:rPr lang="en-US" altLang="zh-TW" sz="2400" dirty="0" smtClean="0">
                <a:sym typeface="Wingdings" pitchFamily="2" charset="2"/>
              </a:rPr>
              <a:t></a:t>
            </a:r>
            <a:r>
              <a:rPr lang="zh-TW" altLang="en-US" sz="2400" dirty="0" smtClean="0">
                <a:sym typeface="Wingdings" pitchFamily="2" charset="2"/>
              </a:rPr>
              <a:t> </a:t>
            </a:r>
            <a:r>
              <a:rPr lang="en-US" altLang="zh-TW" sz="2400" dirty="0" smtClean="0">
                <a:sym typeface="Wingdings" pitchFamily="2" charset="2"/>
              </a:rPr>
              <a:t>R1</a:t>
            </a:r>
            <a:r>
              <a:rPr lang="zh-TW" altLang="en-US" sz="2400" dirty="0" smtClean="0">
                <a:sym typeface="Wingdings" pitchFamily="2" charset="2"/>
              </a:rPr>
              <a:t>小、</a:t>
            </a:r>
            <a:r>
              <a:rPr lang="en-US" altLang="zh-TW" sz="2400" dirty="0" smtClean="0">
                <a:sym typeface="Wingdings" pitchFamily="2" charset="2"/>
              </a:rPr>
              <a:t>X1</a:t>
            </a:r>
            <a:r>
              <a:rPr lang="zh-TW" altLang="en-US" sz="2400" dirty="0" smtClean="0">
                <a:sym typeface="Wingdings" pitchFamily="2" charset="2"/>
              </a:rPr>
              <a:t>大</a:t>
            </a:r>
            <a:endParaRPr lang="en-US" altLang="zh-TW" sz="2400" dirty="0" smtClean="0">
              <a:sym typeface="Wingdings" pitchFamily="2" charset="2"/>
            </a:endParaRPr>
          </a:p>
          <a:p>
            <a:r>
              <a:rPr lang="zh-TW" altLang="en-US" sz="2400" dirty="0" smtClean="0">
                <a:sym typeface="Wingdings" pitchFamily="2" charset="2"/>
              </a:rPr>
              <a:t>啟動線圈線線匝數較少</a:t>
            </a:r>
            <a:endParaRPr lang="en-US" altLang="zh-TW" sz="2400" dirty="0" smtClean="0">
              <a:sym typeface="Wingdings" pitchFamily="2" charset="2"/>
            </a:endParaRPr>
          </a:p>
          <a:p>
            <a:r>
              <a:rPr lang="zh-TW" altLang="en-US" sz="2400" dirty="0" smtClean="0">
                <a:sym typeface="Wingdings" pitchFamily="2" charset="2"/>
              </a:rPr>
              <a:t>          </a:t>
            </a:r>
            <a:r>
              <a:rPr lang="en-US" altLang="zh-TW" sz="2400" dirty="0" smtClean="0">
                <a:sym typeface="Wingdings" pitchFamily="2" charset="2"/>
              </a:rPr>
              <a:t>R2</a:t>
            </a:r>
            <a:r>
              <a:rPr lang="zh-TW" altLang="en-US" sz="2400" dirty="0" smtClean="0">
                <a:sym typeface="Wingdings" pitchFamily="2" charset="2"/>
              </a:rPr>
              <a:t>大、</a:t>
            </a:r>
            <a:r>
              <a:rPr lang="en-US" altLang="zh-TW" sz="2400" dirty="0" smtClean="0">
                <a:sym typeface="Wingdings" pitchFamily="2" charset="2"/>
              </a:rPr>
              <a:t>X2</a:t>
            </a:r>
            <a:r>
              <a:rPr lang="zh-TW" altLang="en-US" sz="2400" dirty="0" smtClean="0">
                <a:sym typeface="Wingdings" pitchFamily="2" charset="2"/>
              </a:rPr>
              <a:t>小</a:t>
            </a:r>
            <a:endParaRPr lang="en-US" altLang="zh-TW" sz="2400" dirty="0" smtClean="0">
              <a:sym typeface="Wingdings" pitchFamily="2" charset="2"/>
            </a:endParaRPr>
          </a:p>
          <a:p>
            <a:r>
              <a:rPr lang="zh-TW" altLang="en-US" sz="2400" dirty="0" smtClean="0">
                <a:sym typeface="Wingdings" pitchFamily="2" charset="2"/>
              </a:rPr>
              <a:t>分相之後啟動線圈的阻抗無法超前到</a:t>
            </a:r>
            <a:r>
              <a:rPr lang="en-US" altLang="zh-TW" sz="2400" dirty="0" smtClean="0">
                <a:sym typeface="Wingdings" pitchFamily="2" charset="2"/>
              </a:rPr>
              <a:t>90</a:t>
            </a:r>
            <a:r>
              <a:rPr lang="zh-TW" altLang="en-US" sz="2400" dirty="0" smtClean="0">
                <a:sym typeface="Wingdings" pitchFamily="2" charset="2"/>
              </a:rPr>
              <a:t>度。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漸層紙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lvl="0">
              <a:defRPr/>
            </a:pPr>
            <a:r>
              <a:rPr lang="zh-TW" altLang="en-US" dirty="0" smtClean="0">
                <a:solidFill>
                  <a:srgbClr val="FF0000"/>
                </a:solidFill>
                <a:ea typeface="文鼎粗黑" pitchFamily="49" charset="-120"/>
              </a:rPr>
              <a:t>電容器啟動型</a:t>
            </a:r>
            <a:r>
              <a:rPr lang="zh-TW" altLang="en-US" dirty="0" smtClean="0">
                <a:ea typeface="文鼎粗黑" pitchFamily="49" charset="-120"/>
              </a:rPr>
              <a:t>線圈的阻抗</a:t>
            </a:r>
            <a:endParaRPr lang="zh-TW" altLang="en-US" dirty="0">
              <a:ea typeface="文鼎粗黑" pitchFamily="49" charset="-120"/>
            </a:endParaRPr>
          </a:p>
        </p:txBody>
      </p:sp>
      <p:pic>
        <p:nvPicPr>
          <p:cNvPr id="5" name="內容版面配置區 4" descr="電容啟動式線圈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59818" y="1214422"/>
            <a:ext cx="3719032" cy="2500086"/>
          </a:xfrm>
        </p:spPr>
      </p:pic>
      <p:pic>
        <p:nvPicPr>
          <p:cNvPr id="6" name="內容版面配置區 5" descr="電容啟動式向量圖.pn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86314" y="1148146"/>
            <a:ext cx="3210978" cy="5464297"/>
          </a:xfrm>
        </p:spPr>
      </p:pic>
      <p:sp>
        <p:nvSpPr>
          <p:cNvPr id="7" name="文字方塊 6"/>
          <p:cNvSpPr txBox="1"/>
          <p:nvPr/>
        </p:nvSpPr>
        <p:spPr>
          <a:xfrm>
            <a:off x="642910" y="3786190"/>
            <a:ext cx="36433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運轉線圈與啟動線圈與分相式相同</a:t>
            </a:r>
            <a:r>
              <a:rPr lang="en-US" altLang="zh-TW" sz="2400" dirty="0" smtClean="0"/>
              <a:t>:</a:t>
            </a:r>
            <a:endParaRPr lang="en-US" altLang="zh-TW" sz="2400" dirty="0" smtClean="0">
              <a:sym typeface="Wingdings" pitchFamily="2" charset="2"/>
            </a:endParaRPr>
          </a:p>
          <a:p>
            <a:r>
              <a:rPr lang="zh-TW" altLang="en-US" sz="2400" dirty="0" smtClean="0">
                <a:sym typeface="Wingdings" pitchFamily="2" charset="2"/>
              </a:rPr>
              <a:t>      </a:t>
            </a:r>
            <a:r>
              <a:rPr lang="en-US" altLang="zh-TW" sz="2400" dirty="0" smtClean="0">
                <a:sym typeface="Wingdings" pitchFamily="2" charset="2"/>
              </a:rPr>
              <a:t>R2&gt;R1</a:t>
            </a:r>
            <a:r>
              <a:rPr lang="zh-TW" altLang="en-US" sz="2400" dirty="0" smtClean="0">
                <a:sym typeface="Wingdings" pitchFamily="2" charset="2"/>
              </a:rPr>
              <a:t>、</a:t>
            </a:r>
            <a:r>
              <a:rPr lang="en-US" altLang="zh-TW" sz="2400" dirty="0" smtClean="0">
                <a:sym typeface="Wingdings" pitchFamily="2" charset="2"/>
              </a:rPr>
              <a:t>X2&lt;X1</a:t>
            </a:r>
          </a:p>
          <a:p>
            <a:r>
              <a:rPr lang="zh-TW" altLang="en-US" sz="2400" dirty="0" smtClean="0">
                <a:sym typeface="Wingdings" pitchFamily="2" charset="2"/>
              </a:rPr>
              <a:t>串聯適當的啟動電容後可使啟動線圈的阻抗超前運轉恰好</a:t>
            </a:r>
            <a:r>
              <a:rPr lang="en-US" altLang="zh-TW" sz="2400" dirty="0" smtClean="0">
                <a:sym typeface="Wingdings" pitchFamily="2" charset="2"/>
              </a:rPr>
              <a:t>90</a:t>
            </a:r>
            <a:r>
              <a:rPr lang="zh-TW" altLang="en-US" sz="2400" dirty="0" smtClean="0">
                <a:sym typeface="Wingdings" pitchFamily="2" charset="2"/>
              </a:rPr>
              <a:t>度角，達到最佳啟動效果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漸層紙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28662" y="1468738"/>
            <a:ext cx="7083314" cy="313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500034" y="500042"/>
            <a:ext cx="8229600" cy="85725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華康海報體W9" pitchFamily="81" charset="-120"/>
                <a:ea typeface="華康海報體W9" pitchFamily="81" charset="-120"/>
                <a:cs typeface="+mj-cs"/>
              </a:rPr>
              <a:t>電容啟動式感應電動機的旋轉磁場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華康海報體W9" pitchFamily="81" charset="-120"/>
              <a:ea typeface="華康海報體W9" pitchFamily="81" charset="-120"/>
              <a:cs typeface="+mj-cs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28596" y="4643446"/>
            <a:ext cx="8229600" cy="17145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TW" sz="3200" dirty="0" smtClean="0">
                <a:solidFill>
                  <a:schemeClr val="accent6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1.</a:t>
            </a: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啟動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華康海報體W9" pitchFamily="81" charset="-120"/>
                <a:ea typeface="華康海報體W9" pitchFamily="81" charset="-120"/>
                <a:cs typeface="+mj-cs"/>
              </a:rPr>
              <a:t>線圈需與運轉線圈互差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海報體W9" pitchFamily="81" charset="-120"/>
                <a:ea typeface="華康海報體W9" pitchFamily="81" charset="-120"/>
                <a:cs typeface="+mj-cs"/>
              </a:rPr>
              <a:t>9</a:t>
            </a:r>
            <a:r>
              <a:rPr lang="en-US" altLang="zh-TW" sz="3200" dirty="0" smtClean="0">
                <a:solidFill>
                  <a:srgbClr val="FF0000"/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0 °</a:t>
            </a:r>
            <a:r>
              <a:rPr lang="zh-TW" altLang="en-US" sz="3200" dirty="0" smtClean="0">
                <a:solidFill>
                  <a:srgbClr val="FF0000"/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電機角</a:t>
            </a: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。</a:t>
            </a:r>
            <a:endParaRPr lang="en-US" altLang="zh-TW" sz="3200" dirty="0" smtClean="0">
              <a:solidFill>
                <a:schemeClr val="accent6">
                  <a:lumMod val="50000"/>
                </a:schemeClr>
              </a:solidFill>
              <a:latin typeface="華康海報體W9" pitchFamily="81" charset="-120"/>
              <a:ea typeface="華康海報體W9" pitchFamily="81" charset="-120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TW" sz="3200" dirty="0" smtClean="0">
                <a:solidFill>
                  <a:schemeClr val="accent6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2.</a:t>
            </a: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合成磁場</a:t>
            </a:r>
            <a:r>
              <a:rPr lang="en-US" altLang="zh-TW" sz="3200" dirty="0" smtClean="0">
                <a:solidFill>
                  <a:schemeClr val="accent6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: </a:t>
            </a: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雖會旋轉但</a:t>
            </a:r>
            <a:r>
              <a:rPr lang="zh-TW" altLang="en-US" sz="3200" dirty="0" smtClean="0">
                <a:solidFill>
                  <a:srgbClr val="FF0000"/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速度、大小不固定</a:t>
            </a: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，</a:t>
            </a:r>
            <a:r>
              <a:rPr lang="en-US" altLang="zh-TW" sz="3200" dirty="0" smtClean="0">
                <a:solidFill>
                  <a:schemeClr val="accent6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	</a:t>
            </a: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效果差三相磁場很多。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華康海報體W9" pitchFamily="81" charset="-120"/>
              <a:ea typeface="華康海報體W9" pitchFamily="81" charset="-120"/>
              <a:cs typeface="+mj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143768" y="6143644"/>
            <a:ext cx="14287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 smtClean="0"/>
              <a:t>題庫</a:t>
            </a:r>
            <a:r>
              <a:rPr lang="en-US" altLang="zh-TW" dirty="0" smtClean="0"/>
              <a:t>:  11-2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漸層紙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華康海報體W9" pitchFamily="81" charset="-120"/>
                <a:ea typeface="華康海報體W9" pitchFamily="81" charset="-120"/>
                <a:cs typeface="+mj-cs"/>
              </a:rPr>
              <a:t>蔽極式電動機模型</a:t>
            </a:r>
            <a:endParaRPr kumimoji="0" lang="zh-TW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華康海報體W9" pitchFamily="81" charset="-120"/>
              <a:ea typeface="華康海報體W9" pitchFamily="81" charset="-120"/>
              <a:cs typeface="+mj-cs"/>
            </a:endParaRPr>
          </a:p>
        </p:txBody>
      </p:sp>
      <p:pic>
        <p:nvPicPr>
          <p:cNvPr id="4" name="內容版面配置區 4" descr="1-4  瓦時計(單相2線) - 複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214422"/>
            <a:ext cx="3286148" cy="295659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00034" y="4286256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磁極的一部分套上短路環造成「蔽極」，依楞次定律，蔽極部分的磁通會落後主磁極磁通以達到「分相」的效果 。             </a:t>
            </a:r>
            <a:endParaRPr lang="zh-TW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華康新特明體(P)" pitchFamily="18" charset="-120"/>
              <a:ea typeface="文鼎新中黑" pitchFamily="49" charset="-120"/>
            </a:endParaRPr>
          </a:p>
        </p:txBody>
      </p:sp>
      <p:pic>
        <p:nvPicPr>
          <p:cNvPr id="7" name="內容版面配置區 4" descr="1-4  瓦時計(單相2線) - 複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1285860"/>
            <a:ext cx="3540341" cy="2857520"/>
          </a:xfrm>
          <a:prstGeom prst="rect">
            <a:avLst/>
          </a:prstGeom>
        </p:spPr>
      </p:pic>
      <p:sp>
        <p:nvSpPr>
          <p:cNvPr id="8" name="矩形圖說文字 7"/>
          <p:cNvSpPr/>
          <p:nvPr/>
        </p:nvSpPr>
        <p:spPr>
          <a:xfrm>
            <a:off x="7929586" y="2071678"/>
            <a:ext cx="1000132" cy="571504"/>
          </a:xfrm>
          <a:prstGeom prst="wedgeRectCallout">
            <a:avLst>
              <a:gd name="adj1" fmla="val -89041"/>
              <a:gd name="adj2" fmla="val -1876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蔽極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漸層紙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25358" y="1285860"/>
            <a:ext cx="6233068" cy="332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500034" y="500042"/>
            <a:ext cx="8229600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華康海報體W9" pitchFamily="81" charset="-120"/>
                <a:ea typeface="華康海報體W9" pitchFamily="81" charset="-120"/>
                <a:cs typeface="+mj-cs"/>
              </a:rPr>
              <a:t>蔽極式感應電動機的旋轉磁場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華康海報體W9" pitchFamily="81" charset="-120"/>
              <a:ea typeface="華康海報體W9" pitchFamily="81" charset="-120"/>
              <a:cs typeface="+mj-cs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28596" y="4643446"/>
            <a:ext cx="8229600" cy="135732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1.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磁場轉向是由沒蔽極往有蔽極的方向旋轉。</a:t>
            </a: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/>
            </a:r>
            <a:b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</a:b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  </a:t>
            </a: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(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上圖為順時針方向</a:t>
            </a: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)</a:t>
            </a:r>
          </a:p>
          <a:p>
            <a:pPr lvl="0">
              <a:spcBef>
                <a:spcPct val="0"/>
              </a:spcBef>
              <a:defRPr/>
            </a:pP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2.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堅固耐用、構造簡單但啟動轉矩最差。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華康海報體W9" pitchFamily="81" charset="-120"/>
              <a:ea typeface="華康海報體W9" pitchFamily="81" charset="-120"/>
              <a:cs typeface="+mj-c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715008" y="6000768"/>
            <a:ext cx="30003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 smtClean="0"/>
              <a:t>題庫</a:t>
            </a:r>
            <a:r>
              <a:rPr lang="en-US" altLang="zh-TW" dirty="0" smtClean="0"/>
              <a:t>:  11-33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11-39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11-46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漸層紙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41148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800" dirty="0" smtClean="0">
                <a:solidFill>
                  <a:srgbClr val="002060"/>
                </a:solidFill>
                <a:latin typeface="華康海報體W9" pitchFamily="81" charset="-120"/>
                <a:ea typeface="華康海報體W9" pitchFamily="81" charset="-120"/>
              </a:rPr>
              <a:t>發電機模型</a:t>
            </a:r>
            <a:endParaRPr lang="zh-TW" altLang="en-US" sz="4800" dirty="0">
              <a:solidFill>
                <a:srgbClr val="002060"/>
              </a:solidFill>
              <a:latin typeface="華康海報體W9" pitchFamily="81" charset="-120"/>
              <a:ea typeface="華康海報體W9" pitchFamily="81" charset="-120"/>
            </a:endParaRPr>
          </a:p>
        </p:txBody>
      </p:sp>
      <p:pic>
        <p:nvPicPr>
          <p:cNvPr id="5" name="內容版面配置區 4" descr="1-4  瓦時計(單相2線) - 複製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71472" y="2500306"/>
            <a:ext cx="3810019" cy="2321930"/>
          </a:xfrm>
        </p:spPr>
      </p:pic>
      <p:sp>
        <p:nvSpPr>
          <p:cNvPr id="7" name="文字方塊 6"/>
          <p:cNvSpPr txBox="1"/>
          <p:nvPr/>
        </p:nvSpPr>
        <p:spPr>
          <a:xfrm>
            <a:off x="500034" y="4857760"/>
            <a:ext cx="792961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tx2">
                    <a:lumMod val="10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導體在</a:t>
            </a:r>
            <a:r>
              <a:rPr lang="en-US" altLang="zh-TW" sz="3200" dirty="0" smtClean="0">
                <a:solidFill>
                  <a:schemeClr val="tx2">
                    <a:lumMod val="10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2</a:t>
            </a:r>
            <a:r>
              <a:rPr lang="zh-TW" altLang="en-US" sz="3200" dirty="0" smtClean="0">
                <a:solidFill>
                  <a:schemeClr val="tx2">
                    <a:lumMod val="10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極發電機旋轉一週經過一個</a:t>
            </a:r>
            <a:r>
              <a:rPr lang="en-US" altLang="zh-TW" sz="3200" dirty="0" smtClean="0">
                <a:solidFill>
                  <a:schemeClr val="tx2">
                    <a:lumMod val="10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N-S</a:t>
            </a:r>
            <a:r>
              <a:rPr lang="zh-TW" altLang="en-US" sz="3200" dirty="0" smtClean="0">
                <a:solidFill>
                  <a:schemeClr val="tx2">
                    <a:lumMod val="10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，會得到一個正弦波電壓</a:t>
            </a:r>
            <a:r>
              <a:rPr lang="en-US" altLang="zh-TW" sz="3200" dirty="0" smtClean="0">
                <a:solidFill>
                  <a:schemeClr val="tx2">
                    <a:lumMod val="10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(</a:t>
            </a:r>
            <a:r>
              <a:rPr lang="en-US" altLang="zh-TW" sz="4400" i="1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  <a:ea typeface="文鼎新中黑" pitchFamily="49" charset="-120"/>
              </a:rPr>
              <a:t>e=B l v sin</a:t>
            </a:r>
            <a:r>
              <a:rPr lang="el-GR" altLang="zh-TW" sz="4400" i="1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  <a:ea typeface="文鼎新中黑" pitchFamily="49" charset="-120"/>
              </a:rPr>
              <a:t> θ</a:t>
            </a:r>
            <a:r>
              <a:rPr lang="en-US" altLang="zh-TW" sz="4400" i="1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  <a:ea typeface="文鼎新中黑" pitchFamily="49" charset="-120"/>
              </a:rPr>
              <a:t> </a:t>
            </a:r>
            <a:r>
              <a:rPr lang="en-US" altLang="zh-TW" sz="3200" dirty="0" smtClean="0">
                <a:solidFill>
                  <a:schemeClr val="tx2">
                    <a:lumMod val="10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)</a:t>
            </a:r>
            <a:r>
              <a:rPr lang="zh-TW" altLang="en-US" sz="3200" dirty="0" smtClean="0">
                <a:solidFill>
                  <a:schemeClr val="tx2">
                    <a:lumMod val="10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 </a:t>
            </a:r>
            <a:r>
              <a:rPr lang="zh-TW" altLang="en-US" sz="2000" dirty="0" smtClean="0">
                <a:solidFill>
                  <a:schemeClr val="tx2">
                    <a:lumMod val="10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           </a:t>
            </a:r>
            <a:endParaRPr lang="zh-TW" altLang="en-US" sz="2000" dirty="0">
              <a:solidFill>
                <a:schemeClr val="tx2">
                  <a:lumMod val="10000"/>
                </a:schemeClr>
              </a:solidFill>
              <a:latin typeface="華康新特明體(P)" pitchFamily="18" charset="-120"/>
              <a:ea typeface="文鼎新中黑" pitchFamily="49" charset="-120"/>
            </a:endParaRPr>
          </a:p>
        </p:txBody>
      </p:sp>
      <p:pic>
        <p:nvPicPr>
          <p:cNvPr id="10" name="內容版面配置區 4" descr="1-4  瓦時計(單相2線) - 複製.jpg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4857752" y="2143116"/>
            <a:ext cx="3664702" cy="2679120"/>
          </a:xfr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500034" y="214290"/>
            <a:ext cx="30003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海報體W9" pitchFamily="81" charset="-120"/>
                <a:ea typeface="華康海報體W9" pitchFamily="81" charset="-120"/>
                <a:cs typeface="+mj-cs"/>
              </a:rPr>
              <a:t>同步轉速</a:t>
            </a:r>
            <a:endParaRPr kumimoji="0" lang="zh-TW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海報體W9" pitchFamily="81" charset="-120"/>
              <a:ea typeface="華康海報體W9" pitchFamily="81" charset="-120"/>
              <a:cs typeface="+mj-cs"/>
            </a:endParaRPr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3357554" y="214290"/>
          <a:ext cx="2714625" cy="1335087"/>
        </p:xfrm>
        <a:graphic>
          <a:graphicData uri="http://schemas.openxmlformats.org/presentationml/2006/ole">
            <p:oleObj spid="_x0000_s26625" name="方程式" r:id="rId6" imgW="799920" imgH="393480" progId="Equation.3">
              <p:embed/>
            </p:oleObj>
          </a:graphicData>
        </a:graphic>
      </p:graphicFrame>
      <p:sp>
        <p:nvSpPr>
          <p:cNvPr id="12" name="標題 1"/>
          <p:cNvSpPr txBox="1">
            <a:spLocks/>
          </p:cNvSpPr>
          <p:nvPr/>
        </p:nvSpPr>
        <p:spPr>
          <a:xfrm>
            <a:off x="6143636" y="214290"/>
            <a:ext cx="27146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海報體W9" pitchFamily="81" charset="-120"/>
                <a:ea typeface="華康海報體W9" pitchFamily="81" charset="-120"/>
                <a:cs typeface="+mj-cs"/>
              </a:rPr>
              <a:t>的推演</a:t>
            </a:r>
            <a:endParaRPr kumimoji="0" lang="zh-TW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海報體W9" pitchFamily="81" charset="-120"/>
              <a:ea typeface="華康海報體W9" pitchFamily="81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漸層紙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zh-TW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9" pitchFamily="81" charset="-120"/>
                <a:ea typeface="華康海報體W9" pitchFamily="81" charset="-120"/>
                <a:cs typeface="+mj-cs"/>
              </a:rPr>
              <a:t>Y-</a:t>
            </a:r>
            <a:r>
              <a:rPr lang="el-GR" altLang="zh-TW" sz="6600" dirty="0" smtClean="0">
                <a:solidFill>
                  <a:srgbClr val="002060"/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Δ</a:t>
            </a:r>
            <a:r>
              <a:rPr lang="zh-TW" altLang="en-US" sz="6600" dirty="0" smtClean="0">
                <a:solidFill>
                  <a:srgbClr val="002060"/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啟動</a:t>
            </a:r>
            <a:endParaRPr kumimoji="0" lang="zh-TW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9" pitchFamily="81" charset="-120"/>
              <a:ea typeface="華康海報體W9" pitchFamily="81" charset="-120"/>
              <a:cs typeface="+mj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28596" y="4500570"/>
            <a:ext cx="7929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三相六線式感應電動機可以利用</a:t>
            </a:r>
            <a:r>
              <a:rPr lang="en-US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Y-</a:t>
            </a:r>
            <a:r>
              <a:rPr lang="el-GR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Δ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啟動</a:t>
            </a:r>
            <a:r>
              <a:rPr lang="en-US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(Y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啟動、</a:t>
            </a:r>
            <a:r>
              <a:rPr lang="el-GR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Δ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運轉</a:t>
            </a:r>
            <a:r>
              <a:rPr lang="en-US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)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的方式降低啟動電流 </a:t>
            </a:r>
            <a:endParaRPr lang="en-US" altLang="zh-TW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華康新特明體(P)" pitchFamily="18" charset="-120"/>
              <a:ea typeface="文鼎新中黑" pitchFamily="49" charset="-120"/>
            </a:endParaRPr>
          </a:p>
          <a:p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            </a:t>
            </a:r>
            <a:endParaRPr lang="zh-TW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華康新特明體(P)" pitchFamily="18" charset="-120"/>
              <a:ea typeface="文鼎新中黑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500826" y="6000768"/>
            <a:ext cx="2000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 smtClean="0"/>
              <a:t>題庫</a:t>
            </a:r>
            <a:r>
              <a:rPr lang="en-US" altLang="zh-TW" dirty="0" smtClean="0"/>
              <a:t>:  4-15</a:t>
            </a:r>
            <a:r>
              <a:rPr lang="zh-TW" altLang="en-US" dirty="0" smtClean="0"/>
              <a:t>，</a:t>
            </a:r>
            <a:r>
              <a:rPr lang="en-US" altLang="zh-TW" dirty="0" smtClean="0"/>
              <a:t>4-19</a:t>
            </a:r>
            <a:endParaRPr lang="zh-TW" altLang="en-US" dirty="0"/>
          </a:p>
        </p:txBody>
      </p:sp>
      <p:pic>
        <p:nvPicPr>
          <p:cNvPr id="7" name="內容版面配置區 4" descr="1-4  瓦時計(單相2線) - 複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928670"/>
            <a:ext cx="2132777" cy="3476259"/>
          </a:xfrm>
          <a:prstGeom prst="rect">
            <a:avLst/>
          </a:prstGeom>
        </p:spPr>
      </p:pic>
      <p:sp>
        <p:nvSpPr>
          <p:cNvPr id="8" name="橢圓形圖說文字 7"/>
          <p:cNvSpPr/>
          <p:nvPr/>
        </p:nvSpPr>
        <p:spPr>
          <a:xfrm>
            <a:off x="1000100" y="1571612"/>
            <a:ext cx="3500462" cy="928694"/>
          </a:xfrm>
          <a:prstGeom prst="wedgeEllipseCallout">
            <a:avLst>
              <a:gd name="adj1" fmla="val 85665"/>
              <a:gd name="adj2" fmla="val -5777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(P)" pitchFamily="66" charset="-120"/>
                <a:ea typeface="華康流隸體W5(P)" pitchFamily="66" charset="-120"/>
              </a:rPr>
              <a:t>U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(P)" pitchFamily="66" charset="-120"/>
                <a:ea typeface="華康流隸體W5(P)" pitchFamily="66" charset="-120"/>
              </a:rPr>
              <a:t>、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(P)" pitchFamily="66" charset="-120"/>
                <a:ea typeface="華康流隸體W5(P)" pitchFamily="66" charset="-120"/>
              </a:rPr>
              <a:t>V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(P)" pitchFamily="66" charset="-120"/>
                <a:ea typeface="華康流隸體W5(P)" pitchFamily="66" charset="-120"/>
              </a:rPr>
              <a:t>、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(P)" pitchFamily="66" charset="-120"/>
                <a:ea typeface="華康流隸體W5(P)" pitchFamily="66" charset="-120"/>
              </a:rPr>
              <a:t>W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(P)" pitchFamily="66" charset="-120"/>
                <a:ea typeface="華康流隸體W5(P)" pitchFamily="66" charset="-120"/>
              </a:rPr>
              <a:t>為「頭」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華康流隸體W5(P)" pitchFamily="66" charset="-120"/>
              <a:ea typeface="華康流隸體W5(P)" pitchFamily="66" charset="-120"/>
            </a:endParaRPr>
          </a:p>
        </p:txBody>
      </p:sp>
      <p:sp>
        <p:nvSpPr>
          <p:cNvPr id="9" name="橢圓形圖說文字 8"/>
          <p:cNvSpPr/>
          <p:nvPr/>
        </p:nvSpPr>
        <p:spPr>
          <a:xfrm>
            <a:off x="1071538" y="3071810"/>
            <a:ext cx="3500462" cy="928694"/>
          </a:xfrm>
          <a:prstGeom prst="wedgeEllipseCallout">
            <a:avLst>
              <a:gd name="adj1" fmla="val 85665"/>
              <a:gd name="adj2" fmla="val 5318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(P)" pitchFamily="66" charset="-120"/>
                <a:ea typeface="華康流隸體W5(P)" pitchFamily="66" charset="-120"/>
              </a:rPr>
              <a:t>X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(P)" pitchFamily="66" charset="-120"/>
                <a:ea typeface="華康流隸體W5(P)" pitchFamily="66" charset="-120"/>
              </a:rPr>
              <a:t>、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(P)" pitchFamily="66" charset="-120"/>
                <a:ea typeface="華康流隸體W5(P)" pitchFamily="66" charset="-120"/>
              </a:rPr>
              <a:t>Y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(P)" pitchFamily="66" charset="-120"/>
                <a:ea typeface="華康流隸體W5(P)" pitchFamily="66" charset="-120"/>
              </a:rPr>
              <a:t>、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(P)" pitchFamily="66" charset="-120"/>
                <a:ea typeface="華康流隸體W5(P)" pitchFamily="66" charset="-120"/>
              </a:rPr>
              <a:t>Z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(P)" pitchFamily="66" charset="-120"/>
                <a:ea typeface="華康流隸體W5(P)" pitchFamily="66" charset="-120"/>
              </a:rPr>
              <a:t>為「尾」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華康流隸體W5(P)" pitchFamily="66" charset="-120"/>
              <a:ea typeface="華康流隸體W5(P)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漸層紙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457200" y="274638"/>
            <a:ext cx="5043494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zh-TW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9" pitchFamily="81" charset="-120"/>
                <a:ea typeface="華康海報體W9" pitchFamily="81" charset="-120"/>
                <a:cs typeface="+mj-cs"/>
              </a:rPr>
              <a:t>Y</a:t>
            </a:r>
            <a:r>
              <a:rPr kumimoji="0" lang="zh-TW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9" pitchFamily="81" charset="-120"/>
                <a:ea typeface="華康海報體W9" pitchFamily="81" charset="-120"/>
                <a:cs typeface="+mj-cs"/>
              </a:rPr>
              <a:t>接線</a:t>
            </a:r>
            <a:r>
              <a:rPr kumimoji="0" lang="en-US" altLang="zh-TW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9" pitchFamily="81" charset="-120"/>
                <a:ea typeface="華康海報體W9" pitchFamily="81" charset="-120"/>
                <a:cs typeface="+mj-cs"/>
                <a:sym typeface="Wingdings" pitchFamily="2" charset="2"/>
              </a:rPr>
              <a:t></a:t>
            </a:r>
            <a:endParaRPr kumimoji="0" lang="zh-TW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9" pitchFamily="81" charset="-120"/>
              <a:ea typeface="華康海報體W9" pitchFamily="81" charset="-120"/>
              <a:cs typeface="+mj-cs"/>
            </a:endParaRPr>
          </a:p>
        </p:txBody>
      </p:sp>
      <p:pic>
        <p:nvPicPr>
          <p:cNvPr id="6" name="內容版面配置區 4" descr="1-4  瓦時計(單相2線) - 複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5" y="1428736"/>
            <a:ext cx="4857784" cy="3716623"/>
          </a:xfrm>
          <a:prstGeom prst="rect">
            <a:avLst/>
          </a:prstGeom>
        </p:spPr>
      </p:pic>
      <p:graphicFrame>
        <p:nvGraphicFramePr>
          <p:cNvPr id="9" name="物件 8"/>
          <p:cNvGraphicFramePr>
            <a:graphicFrameLocks noChangeAspect="1"/>
          </p:cNvGraphicFramePr>
          <p:nvPr/>
        </p:nvGraphicFramePr>
        <p:xfrm>
          <a:off x="3357554" y="285728"/>
          <a:ext cx="4914250" cy="857256"/>
        </p:xfrm>
        <a:graphic>
          <a:graphicData uri="http://schemas.openxmlformats.org/presentationml/2006/ole">
            <p:oleObj spid="_x0000_s48130" name="方程式" r:id="rId5" imgW="1384200" imgH="241200" progId="Equation.3">
              <p:embed/>
            </p:oleObj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571472" y="5500702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線電流</a:t>
            </a:r>
            <a:endParaRPr lang="zh-TW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華康新特明體(P)" pitchFamily="18" charset="-120"/>
              <a:ea typeface="文鼎新中黑" pitchFamily="49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572132" y="5643578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(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假設每相阻抗為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Z)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華康新特明體(P)" pitchFamily="18" charset="-120"/>
              <a:ea typeface="文鼎新中黑" pitchFamily="49" charset="-120"/>
            </a:endParaRPr>
          </a:p>
        </p:txBody>
      </p:sp>
      <p:sp>
        <p:nvSpPr>
          <p:cNvPr id="13" name="矩形圖說文字 12"/>
          <p:cNvSpPr/>
          <p:nvPr/>
        </p:nvSpPr>
        <p:spPr>
          <a:xfrm>
            <a:off x="5643570" y="1785926"/>
            <a:ext cx="3357586" cy="2286016"/>
          </a:xfrm>
          <a:prstGeom prst="wedgeRectCallout">
            <a:avLst>
              <a:gd name="adj1" fmla="val -80806"/>
              <a:gd name="adj2" fmla="val -416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(P)" pitchFamily="66" charset="-120"/>
                <a:ea typeface="華康流隸體W5(P)" pitchFamily="66" charset="-120"/>
              </a:rPr>
              <a:t>Y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(P)" pitchFamily="66" charset="-120"/>
                <a:ea typeface="華康流隸體W5(P)" pitchFamily="66" charset="-120"/>
              </a:rPr>
              <a:t>接線口訣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(P)" pitchFamily="66" charset="-120"/>
                <a:ea typeface="華康流隸體W5(P)" pitchFamily="66" charset="-120"/>
              </a:rPr>
              <a:t>:</a:t>
            </a:r>
          </a:p>
          <a:p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(P)" pitchFamily="66" charset="-120"/>
                <a:ea typeface="華康流隸體W5(P)" pitchFamily="66" charset="-120"/>
              </a:rPr>
              <a:t>三尾接一起，頭接電源</a:t>
            </a:r>
            <a:endParaRPr lang="en-US" altLang="zh-TW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華康流隸體W5(P)" pitchFamily="66" charset="-120"/>
              <a:ea typeface="華康流隸體W5(P)" pitchFamily="66" charset="-120"/>
            </a:endParaRPr>
          </a:p>
          <a:p>
            <a:endParaRPr lang="en-US" altLang="zh-TW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華康流隸體W5(P)" pitchFamily="66" charset="-120"/>
              <a:ea typeface="華康流隸體W5(P)" pitchFamily="66" charset="-120"/>
            </a:endParaRPr>
          </a:p>
          <a:p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每相線圈的電壓降成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/>
            </a:r>
            <a:b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</a:b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全壓啟動的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57.7%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華康流隸體W5(P)" pitchFamily="66" charset="-120"/>
              <a:ea typeface="華康流隸體W5(P)" pitchFamily="66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357818" y="6286520"/>
            <a:ext cx="35718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 smtClean="0"/>
              <a:t>題庫</a:t>
            </a:r>
            <a:r>
              <a:rPr lang="en-US" altLang="zh-TW" dirty="0" smtClean="0"/>
              <a:t>:  11-3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11-11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11-23,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11-45</a:t>
            </a:r>
            <a:endParaRPr lang="zh-TW" altLang="en-US" dirty="0"/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/>
        </p:nvGraphicFramePr>
        <p:xfrm>
          <a:off x="2000232" y="5286388"/>
          <a:ext cx="3498299" cy="1143009"/>
        </p:xfrm>
        <a:graphic>
          <a:graphicData uri="http://schemas.openxmlformats.org/presentationml/2006/ole">
            <p:oleObj spid="_x0000_s48131" name="方程式" r:id="rId6" imgW="128268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漸層紙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457200" y="274638"/>
            <a:ext cx="5043494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l-GR" altLang="zh-TW" sz="4400" dirty="0" smtClean="0">
                <a:solidFill>
                  <a:srgbClr val="002060"/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Δ</a:t>
            </a: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9" pitchFamily="81" charset="-120"/>
                <a:ea typeface="華康海報體W9" pitchFamily="81" charset="-120"/>
                <a:cs typeface="+mj-cs"/>
              </a:rPr>
              <a:t>接線</a:t>
            </a:r>
            <a: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9" pitchFamily="81" charset="-120"/>
                <a:ea typeface="華康海報體W9" pitchFamily="81" charset="-120"/>
                <a:cs typeface="+mj-cs"/>
                <a:sym typeface="Wingdings" pitchFamily="2" charset="2"/>
              </a:rPr>
              <a:t>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9" pitchFamily="81" charset="-120"/>
              <a:ea typeface="華康海報體W9" pitchFamily="81" charset="-120"/>
              <a:cs typeface="+mj-cs"/>
            </a:endParaRPr>
          </a:p>
        </p:txBody>
      </p:sp>
      <p:pic>
        <p:nvPicPr>
          <p:cNvPr id="5" name="內容版面配置區 4" descr="1-4  瓦時計(單相2線) - 複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5" y="1557243"/>
            <a:ext cx="4572032" cy="3269183"/>
          </a:xfrm>
          <a:prstGeom prst="rect">
            <a:avLst/>
          </a:prstGeom>
        </p:spPr>
      </p:pic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3071802" y="285728"/>
          <a:ext cx="4929222" cy="852699"/>
        </p:xfrm>
        <a:graphic>
          <a:graphicData uri="http://schemas.openxmlformats.org/presentationml/2006/ole">
            <p:oleObj spid="_x0000_s49154" name="方程式" r:id="rId5" imgW="1396800" imgH="241200" progId="Equation.3">
              <p:embed/>
            </p:oleObj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642910" y="5357826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線電流</a:t>
            </a:r>
            <a:endParaRPr lang="zh-TW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華康新特明體(P)" pitchFamily="18" charset="-120"/>
              <a:ea typeface="文鼎新中黑" pitchFamily="49" charset="-120"/>
            </a:endParaRPr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/>
        </p:nvGraphicFramePr>
        <p:xfrm>
          <a:off x="2071670" y="5143512"/>
          <a:ext cx="4919662" cy="1073150"/>
        </p:xfrm>
        <a:graphic>
          <a:graphicData uri="http://schemas.openxmlformats.org/presentationml/2006/ole">
            <p:oleObj spid="_x0000_s49155" name="方程式" r:id="rId6" imgW="1803240" imgH="393480" progId="Equation.3">
              <p:embed/>
            </p:oleObj>
          </a:graphicData>
        </a:graphic>
      </p:graphicFrame>
      <p:sp>
        <p:nvSpPr>
          <p:cNvPr id="10" name="矩形圖說文字 9"/>
          <p:cNvSpPr/>
          <p:nvPr/>
        </p:nvSpPr>
        <p:spPr>
          <a:xfrm>
            <a:off x="5429256" y="1571612"/>
            <a:ext cx="3500462" cy="1857388"/>
          </a:xfrm>
          <a:prstGeom prst="wedgeRectCallout">
            <a:avLst>
              <a:gd name="adj1" fmla="val -65981"/>
              <a:gd name="adj2" fmla="val -707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(P)" pitchFamily="66" charset="-120"/>
                <a:ea typeface="華康流隸體W5(P)" pitchFamily="66" charset="-120"/>
              </a:rPr>
              <a:t>Δ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(P)" pitchFamily="66" charset="-120"/>
                <a:ea typeface="華康流隸體W5(P)" pitchFamily="66" charset="-120"/>
              </a:rPr>
              <a:t>接線口訣</a:t>
            </a:r>
            <a:r>
              <a:rPr lang="en-US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(P)" pitchFamily="66" charset="-120"/>
                <a:ea typeface="華康流隸體W5(P)" pitchFamily="66" charset="-120"/>
              </a:rPr>
              <a:t>:</a:t>
            </a:r>
          </a:p>
          <a:p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(P)" pitchFamily="66" charset="-120"/>
                <a:ea typeface="華康流隸體W5(P)" pitchFamily="66" charset="-120"/>
              </a:rPr>
              <a:t>尾接頭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(P)" pitchFamily="66" charset="-120"/>
                <a:ea typeface="華康流隸體W5(P)" pitchFamily="66" charset="-120"/>
              </a:rPr>
              <a:t>,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(P)" pitchFamily="66" charset="-120"/>
                <a:ea typeface="華康流隸體W5(P)" pitchFamily="66" charset="-120"/>
              </a:rPr>
              <a:t>尾接頭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(P)" pitchFamily="66" charset="-120"/>
                <a:ea typeface="華康流隸體W5(P)" pitchFamily="66" charset="-120"/>
              </a:rPr>
              <a:t>,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(P)" pitchFamily="66" charset="-120"/>
                <a:ea typeface="華康流隸體W5(P)" pitchFamily="66" charset="-120"/>
              </a:rPr>
              <a:t>尾接頭</a:t>
            </a:r>
            <a:endParaRPr lang="en-US" altLang="zh-TW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華康流隸體W5(P)" pitchFamily="66" charset="-120"/>
              <a:ea typeface="華康流隸體W5(P)" pitchFamily="66" charset="-120"/>
            </a:endParaRPr>
          </a:p>
          <a:p>
            <a:endParaRPr lang="en-US" altLang="zh-TW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華康流隸體W5(P)" pitchFamily="66" charset="-120"/>
              <a:ea typeface="華康流隸體W5(P)" pitchFamily="66" charset="-120"/>
            </a:endParaRPr>
          </a:p>
          <a:p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(P)" pitchFamily="66" charset="-120"/>
                <a:ea typeface="華康流隸體W5(P)" pitchFamily="66" charset="-120"/>
              </a:rPr>
              <a:t>此時為全電壓運轉</a:t>
            </a:r>
            <a:endParaRPr lang="zh-TW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華康流隸體W5(P)" pitchFamily="66" charset="-120"/>
              <a:ea typeface="華康流隸體W5(P)" pitchFamily="66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500826" y="6215082"/>
            <a:ext cx="22145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 smtClean="0"/>
              <a:t>題庫</a:t>
            </a:r>
            <a:r>
              <a:rPr lang="en-US" altLang="zh-TW" dirty="0" smtClean="0"/>
              <a:t>:  11-16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11-47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漸層紙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714348" y="428604"/>
            <a:ext cx="7772400" cy="92869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4400" dirty="0" smtClean="0">
                <a:solidFill>
                  <a:srgbClr val="C00000"/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◎</a:t>
            </a:r>
            <a:r>
              <a:rPr lang="zh-TW" altLang="en-US" sz="6000" dirty="0" smtClean="0">
                <a:solidFill>
                  <a:schemeClr val="accent2">
                    <a:lumMod val="75000"/>
                  </a:schemeClr>
                </a:solidFill>
                <a:latin typeface="華康POP1體W9" pitchFamily="81" charset="-120"/>
                <a:ea typeface="金梅浪漫黑框體" pitchFamily="49" charset="-120"/>
                <a:cs typeface="+mj-cs"/>
              </a:rPr>
              <a:t>綜合以上結論</a:t>
            </a:r>
            <a:endParaRPr kumimoji="0" lang="zh-TW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華康流隸體W5" pitchFamily="65" charset="-120"/>
              <a:ea typeface="金梅浪漫黑框體" pitchFamily="49" charset="-120"/>
              <a:cs typeface="+mj-cs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785786" y="3786190"/>
            <a:ext cx="7500990" cy="17145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zh-TW" sz="4400" dirty="0" smtClean="0">
                <a:solidFill>
                  <a:srgbClr val="C00000"/>
                </a:solidFill>
                <a:latin typeface="華康POP1體W9" pitchFamily="81" charset="-120"/>
                <a:ea typeface="華康POP1體W9" pitchFamily="81" charset="-120"/>
              </a:rPr>
              <a:t>.</a:t>
            </a:r>
            <a:r>
              <a:rPr lang="zh-TW" alt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POP1體W9" pitchFamily="81" charset="-120"/>
                <a:ea typeface="華康POP1體W9" pitchFamily="81" charset="-120"/>
              </a:rPr>
              <a:t>也就是</a:t>
            </a:r>
            <a:r>
              <a:rPr lang="en-US" altLang="zh-TW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華康POP1體W9" pitchFamily="81" charset="-120"/>
                <a:ea typeface="華康POP1體W9" pitchFamily="81" charset="-120"/>
              </a:rPr>
              <a:t>Y-</a:t>
            </a:r>
            <a:r>
              <a:rPr lang="el-GR" altLang="zh-TW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華康POP1體W9" pitchFamily="81" charset="-120"/>
                <a:ea typeface="華康POP1體W9" pitchFamily="81" charset="-120"/>
              </a:rPr>
              <a:t>Δ</a:t>
            </a:r>
            <a:r>
              <a:rPr lang="zh-TW" alt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華康POP1體W9" pitchFamily="81" charset="-120"/>
                <a:ea typeface="華康POP1體W9" pitchFamily="81" charset="-120"/>
              </a:rPr>
              <a:t>啟動</a:t>
            </a:r>
            <a:r>
              <a:rPr lang="zh-TW" alt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POP1體W9" pitchFamily="81" charset="-120"/>
                <a:ea typeface="華康POP1體W9" pitchFamily="81" charset="-120"/>
              </a:rPr>
              <a:t>的啟啟電流  是</a:t>
            </a:r>
            <a:r>
              <a:rPr lang="zh-TW" alt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華康POP1體W9" pitchFamily="81" charset="-120"/>
                <a:ea typeface="華康POP1體W9" pitchFamily="81" charset="-120"/>
              </a:rPr>
              <a:t>全壓啟動</a:t>
            </a:r>
            <a:r>
              <a:rPr lang="zh-TW" alt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POP1體W9" pitchFamily="81" charset="-120"/>
                <a:ea typeface="華康POP1體W9" pitchFamily="81" charset="-120"/>
              </a:rPr>
              <a:t>的</a:t>
            </a:r>
            <a:r>
              <a:rPr lang="en-US" altLang="zh-TW" sz="6000" dirty="0" smtClean="0">
                <a:solidFill>
                  <a:srgbClr val="C00000"/>
                </a:solidFill>
                <a:latin typeface="華康POP1體W9" pitchFamily="81" charset="-120"/>
                <a:ea typeface="華康POP1體W9" pitchFamily="81" charset="-120"/>
              </a:rPr>
              <a:t>1/3</a:t>
            </a:r>
            <a:endParaRPr kumimoji="0" lang="en-US" altLang="zh-TW" sz="6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POP1體W9" pitchFamily="81" charset="-120"/>
              <a:ea typeface="華康POP1體W9" pitchFamily="81" charset="-120"/>
              <a:cs typeface="+mj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	</a:t>
            </a:r>
            <a:endParaRPr lang="en-US" altLang="zh-TW" sz="2800" dirty="0" smtClean="0">
              <a:solidFill>
                <a:schemeClr val="accent6">
                  <a:lumMod val="50000"/>
                </a:schemeClr>
              </a:solidFill>
              <a:latin typeface="華康流隸體W5" pitchFamily="65" charset="-120"/>
              <a:ea typeface="華康流隸體W5" pitchFamily="65" charset="-120"/>
              <a:cs typeface="+mj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	</a:t>
            </a:r>
            <a:endParaRPr lang="zh-TW" altLang="en-US" sz="2800" dirty="0" smtClean="0">
              <a:solidFill>
                <a:schemeClr val="accent6">
                  <a:lumMod val="50000"/>
                </a:schemeClr>
              </a:solidFill>
              <a:latin typeface="華康流隸體W5" pitchFamily="65" charset="-120"/>
              <a:ea typeface="華康流隸體W5" pitchFamily="65" charset="-120"/>
              <a:cs typeface="+mj-cs"/>
            </a:endParaRPr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2143108" y="1285860"/>
          <a:ext cx="3357586" cy="2414444"/>
        </p:xfrm>
        <a:graphic>
          <a:graphicData uri="http://schemas.openxmlformats.org/presentationml/2006/ole">
            <p:oleObj spid="_x0000_s50178" name="方程式" r:id="rId4" imgW="1130040" imgH="812520" progId="Equation.3">
              <p:embed/>
            </p:oleObj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6215074" y="6000768"/>
            <a:ext cx="2286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 smtClean="0"/>
              <a:t>題庫</a:t>
            </a:r>
            <a:r>
              <a:rPr lang="en-US" altLang="zh-TW" dirty="0" smtClean="0"/>
              <a:t>:  11-25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11-56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漸層紙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3" name="標題 1"/>
          <p:cNvSpPr txBox="1">
            <a:spLocks/>
          </p:cNvSpPr>
          <p:nvPr/>
        </p:nvSpPr>
        <p:spPr>
          <a:xfrm>
            <a:off x="357158" y="428604"/>
            <a:ext cx="8429684" cy="100013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itchFamily="82" charset="-120"/>
                <a:ea typeface="華康少女文字W7(P)" pitchFamily="82" charset="-120"/>
                <a:cs typeface="+mj-cs"/>
              </a:rPr>
              <a:t>電動機線路</a:t>
            </a:r>
            <a:r>
              <a:rPr lang="zh-TW" alt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itchFamily="82" charset="-120"/>
                <a:ea typeface="華康少女文字W7(P)" pitchFamily="82" charset="-120"/>
                <a:cs typeface="+mj-cs"/>
              </a:rPr>
              <a:t>導線容量</a:t>
            </a:r>
            <a:r>
              <a:rPr lang="zh-TW" altLang="en-US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itchFamily="82" charset="-120"/>
                <a:ea typeface="華康少女文字W7(P)" pitchFamily="82" charset="-120"/>
                <a:cs typeface="+mj-cs"/>
              </a:rPr>
              <a:t>的選定</a:t>
            </a:r>
            <a:endParaRPr lang="en-US" altLang="zh-TW" sz="5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(P)" pitchFamily="82" charset="-120"/>
              <a:ea typeface="華康少女文字W7(P)" pitchFamily="82" charset="-120"/>
              <a:cs typeface="+mj-cs"/>
            </a:endParaRPr>
          </a:p>
          <a:p>
            <a:pPr lvl="0">
              <a:spcBef>
                <a:spcPct val="0"/>
              </a:spcBef>
            </a:pPr>
            <a:endParaRPr kumimoji="0" lang="en-US" altLang="zh-TW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POP1體W9" pitchFamily="81" charset="-120"/>
              <a:ea typeface="華康POP1體W9" pitchFamily="81" charset="-120"/>
              <a:cs typeface="+mj-cs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714348" y="1571612"/>
            <a:ext cx="7929618" cy="39290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zh-TW" altLang="en-US" sz="3200" dirty="0" smtClean="0">
                <a:solidFill>
                  <a:srgbClr val="00206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一</a:t>
            </a:r>
            <a:r>
              <a:rPr lang="en-US" altLang="zh-TW" sz="3200" dirty="0" smtClean="0">
                <a:solidFill>
                  <a:srgbClr val="00206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.</a:t>
            </a:r>
            <a:r>
              <a:rPr lang="zh-TW" altLang="en-US" sz="3200" dirty="0" smtClean="0">
                <a:solidFill>
                  <a:srgbClr val="00206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分路</a:t>
            </a:r>
            <a:r>
              <a:rPr lang="en-US" altLang="zh-TW" sz="3200" dirty="0" smtClean="0">
                <a:solidFill>
                  <a:srgbClr val="00206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: </a:t>
            </a:r>
            <a:r>
              <a:rPr lang="zh-TW" altLang="en-US" sz="3200" dirty="0" smtClean="0">
                <a:solidFill>
                  <a:srgbClr val="00206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電動機額定電流的</a:t>
            </a:r>
            <a:r>
              <a:rPr lang="en-US" altLang="zh-TW" sz="3200" dirty="0" smtClean="0">
                <a:solidFill>
                  <a:srgbClr val="FF000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1.25</a:t>
            </a:r>
            <a:r>
              <a:rPr lang="zh-TW" altLang="en-US" sz="3200" dirty="0" smtClean="0">
                <a:solidFill>
                  <a:srgbClr val="FF000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倍</a:t>
            </a:r>
            <a:r>
              <a:rPr lang="zh-TW" altLang="en-US" sz="3200" dirty="0" smtClean="0">
                <a:solidFill>
                  <a:srgbClr val="00206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，而且</a:t>
            </a:r>
            <a:r>
              <a:rPr lang="en-US" altLang="zh-TW" sz="3200" dirty="0" smtClean="0">
                <a:solidFill>
                  <a:srgbClr val="00206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		</a:t>
            </a:r>
            <a:r>
              <a:rPr lang="zh-TW" altLang="en-US" sz="3200" dirty="0" smtClean="0">
                <a:solidFill>
                  <a:srgbClr val="00206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長度在</a:t>
            </a:r>
            <a:r>
              <a:rPr lang="en-US" altLang="zh-TW" sz="3200" dirty="0" smtClean="0">
                <a:solidFill>
                  <a:srgbClr val="00206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3m</a:t>
            </a:r>
            <a:r>
              <a:rPr lang="zh-TW" altLang="en-US" sz="3200" dirty="0" smtClean="0">
                <a:solidFill>
                  <a:srgbClr val="00206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以上</a:t>
            </a:r>
            <a:r>
              <a:rPr lang="en-US" altLang="zh-TW" sz="3200" dirty="0" smtClean="0">
                <a:solidFill>
                  <a:srgbClr val="00206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8m</a:t>
            </a:r>
            <a:r>
              <a:rPr lang="zh-TW" altLang="en-US" sz="3200" dirty="0" smtClean="0">
                <a:solidFill>
                  <a:srgbClr val="00206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以下，容量不得</a:t>
            </a:r>
            <a:r>
              <a:rPr lang="en-US" altLang="zh-TW" sz="3200" dirty="0" smtClean="0">
                <a:solidFill>
                  <a:srgbClr val="00206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		</a:t>
            </a:r>
            <a:r>
              <a:rPr lang="zh-TW" altLang="en-US" sz="3200" dirty="0" smtClean="0">
                <a:solidFill>
                  <a:srgbClr val="00206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低於幹線容量的</a:t>
            </a:r>
            <a:r>
              <a:rPr lang="en-US" altLang="zh-TW" sz="3200" dirty="0" smtClean="0">
                <a:solidFill>
                  <a:srgbClr val="FF000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1/3</a:t>
            </a:r>
            <a:r>
              <a:rPr lang="zh-TW" altLang="en-US" sz="3200" dirty="0" smtClean="0">
                <a:latin typeface="華康流隸體W5" pitchFamily="65" charset="-120"/>
                <a:ea typeface="華康流隸體W5" pitchFamily="65" charset="-120"/>
                <a:cs typeface="+mj-cs"/>
              </a:rPr>
              <a:t>，若長度超過</a:t>
            </a:r>
            <a:r>
              <a:rPr lang="en-US" altLang="zh-TW" sz="3200" dirty="0" smtClean="0">
                <a:latin typeface="華康流隸體W5" pitchFamily="65" charset="-120"/>
                <a:ea typeface="華康流隸體W5" pitchFamily="65" charset="-120"/>
                <a:cs typeface="+mj-cs"/>
              </a:rPr>
              <a:t>		8m</a:t>
            </a:r>
            <a:r>
              <a:rPr lang="zh-TW" altLang="en-US" sz="3200" dirty="0" smtClean="0">
                <a:latin typeface="華康流隸體W5" pitchFamily="65" charset="-120"/>
                <a:ea typeface="華康流隸體W5" pitchFamily="65" charset="-120"/>
                <a:cs typeface="+mj-cs"/>
              </a:rPr>
              <a:t>，容量需與幹線相同</a:t>
            </a:r>
            <a:r>
              <a:rPr lang="zh-TW" altLang="en-US" sz="3200" dirty="0" smtClean="0">
                <a:solidFill>
                  <a:schemeClr val="tx2">
                    <a:lumMod val="7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。</a:t>
            </a:r>
            <a:endParaRPr lang="en-US" altLang="zh-TW" sz="3200" dirty="0" smtClean="0">
              <a:solidFill>
                <a:schemeClr val="tx2">
                  <a:lumMod val="75000"/>
                </a:schemeClr>
              </a:solidFill>
              <a:latin typeface="華康流隸體W5" pitchFamily="65" charset="-120"/>
              <a:ea typeface="華康流隸體W5" pitchFamily="65" charset="-120"/>
              <a:cs typeface="+mj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zh-TW" altLang="en-US" sz="3200" dirty="0" smtClean="0">
                <a:solidFill>
                  <a:srgbClr val="00206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二</a:t>
            </a:r>
            <a:r>
              <a:rPr lang="en-US" altLang="zh-TW" sz="3200" dirty="0" smtClean="0">
                <a:solidFill>
                  <a:srgbClr val="00206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.</a:t>
            </a:r>
            <a:r>
              <a:rPr lang="zh-TW" altLang="en-US" sz="3200" dirty="0" smtClean="0">
                <a:solidFill>
                  <a:srgbClr val="00206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幹線</a:t>
            </a:r>
            <a:r>
              <a:rPr lang="en-US" altLang="zh-TW" sz="3200" dirty="0" smtClean="0">
                <a:solidFill>
                  <a:srgbClr val="00206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:</a:t>
            </a:r>
            <a:r>
              <a:rPr lang="zh-TW" altLang="en-US" sz="3200" dirty="0" smtClean="0">
                <a:solidFill>
                  <a:srgbClr val="00206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最大電動機額定電流的</a:t>
            </a:r>
            <a:r>
              <a:rPr lang="en-US" altLang="zh-TW" sz="3200" dirty="0" smtClean="0">
                <a:solidFill>
                  <a:srgbClr val="FF000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1.25</a:t>
            </a:r>
            <a:r>
              <a:rPr lang="zh-TW" altLang="en-US" sz="3200" dirty="0" smtClean="0">
                <a:solidFill>
                  <a:srgbClr val="FF000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倍</a:t>
            </a:r>
            <a:r>
              <a:rPr lang="zh-TW" altLang="en-US" sz="3200" dirty="0" smtClean="0">
                <a:solidFill>
                  <a:srgbClr val="00206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及其</a:t>
            </a:r>
            <a:r>
              <a:rPr lang="en-US" altLang="zh-TW" sz="3200" dirty="0" smtClean="0">
                <a:solidFill>
                  <a:srgbClr val="00206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		</a:t>
            </a:r>
            <a:r>
              <a:rPr lang="zh-TW" altLang="en-US" sz="3200" dirty="0" smtClean="0">
                <a:solidFill>
                  <a:srgbClr val="00206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他電動機額定的和。</a:t>
            </a:r>
            <a:endParaRPr lang="en-US" altLang="zh-TW" sz="3200" dirty="0" smtClean="0">
              <a:solidFill>
                <a:srgbClr val="002060"/>
              </a:solidFill>
              <a:latin typeface="華康流隸體W5" pitchFamily="65" charset="-120"/>
              <a:ea typeface="華康流隸體W5" pitchFamily="65" charset="-120"/>
              <a:cs typeface="+mj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zh-TW" altLang="en-US" sz="3200" dirty="0" smtClean="0">
                <a:solidFill>
                  <a:srgbClr val="00206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   </a:t>
            </a:r>
            <a:r>
              <a:rPr lang="en-US" altLang="zh-TW" sz="3200" dirty="0" smtClean="0">
                <a:solidFill>
                  <a:srgbClr val="FF000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(Q:</a:t>
            </a:r>
            <a:r>
              <a:rPr lang="zh-TW" altLang="en-US" sz="3200" dirty="0" smtClean="0">
                <a:solidFill>
                  <a:srgbClr val="FF000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為什麼要</a:t>
            </a:r>
            <a:r>
              <a:rPr lang="en-US" altLang="zh-TW" sz="3200" dirty="0" smtClean="0">
                <a:solidFill>
                  <a:srgbClr val="FF000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1.25</a:t>
            </a:r>
            <a:r>
              <a:rPr lang="zh-TW" altLang="en-US" sz="3200" dirty="0" smtClean="0">
                <a:solidFill>
                  <a:srgbClr val="FF000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倍</a:t>
            </a:r>
            <a:r>
              <a:rPr lang="en-US" altLang="zh-TW" sz="3200" dirty="0" smtClean="0">
                <a:solidFill>
                  <a:srgbClr val="FF000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?)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zh-TW" altLang="en-US" sz="2800" dirty="0" smtClean="0">
              <a:solidFill>
                <a:schemeClr val="accent6">
                  <a:lumMod val="50000"/>
                </a:schemeClr>
              </a:solidFill>
              <a:latin typeface="華康流隸體W5" pitchFamily="65" charset="-120"/>
              <a:ea typeface="華康流隸體W5" pitchFamily="65" charset="-120"/>
              <a:cs typeface="+mj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29058" y="6000768"/>
            <a:ext cx="4572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 smtClean="0"/>
              <a:t>題庫</a:t>
            </a:r>
            <a:r>
              <a:rPr lang="en-US" altLang="zh-TW" dirty="0" smtClean="0"/>
              <a:t>:  11-5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11-9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11-29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11-60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11-61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漸層紙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3" name="標題 1"/>
          <p:cNvSpPr txBox="1">
            <a:spLocks/>
          </p:cNvSpPr>
          <p:nvPr/>
        </p:nvSpPr>
        <p:spPr>
          <a:xfrm>
            <a:off x="357158" y="428604"/>
            <a:ext cx="8429684" cy="100013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itchFamily="82" charset="-120"/>
                <a:ea typeface="華康少女文字W7(P)" pitchFamily="82" charset="-120"/>
                <a:cs typeface="+mj-cs"/>
              </a:rPr>
              <a:t>電動機</a:t>
            </a:r>
            <a:r>
              <a:rPr lang="zh-TW" alt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itchFamily="82" charset="-120"/>
                <a:ea typeface="華康少女文字W7(P)" pitchFamily="82" charset="-120"/>
                <a:cs typeface="+mj-cs"/>
              </a:rPr>
              <a:t>過電流保護器</a:t>
            </a:r>
            <a:r>
              <a:rPr lang="zh-TW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itchFamily="82" charset="-120"/>
                <a:ea typeface="華康少女文字W7(P)" pitchFamily="82" charset="-120"/>
                <a:cs typeface="+mj-cs"/>
              </a:rPr>
              <a:t>的選定</a:t>
            </a:r>
            <a:endParaRPr lang="en-US" altLang="zh-TW" sz="54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(P)" pitchFamily="82" charset="-120"/>
              <a:ea typeface="華康少女文字W7(P)" pitchFamily="82" charset="-120"/>
              <a:cs typeface="+mj-cs"/>
            </a:endParaRPr>
          </a:p>
          <a:p>
            <a:pPr lvl="0">
              <a:spcBef>
                <a:spcPct val="0"/>
              </a:spcBef>
            </a:pPr>
            <a:endParaRPr kumimoji="0" lang="en-US" altLang="zh-TW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POP1體W9" pitchFamily="81" charset="-120"/>
              <a:ea typeface="華康POP1體W9" pitchFamily="81" charset="-120"/>
              <a:cs typeface="+mj-cs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714348" y="1571612"/>
            <a:ext cx="7929618" cy="21431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一</a:t>
            </a:r>
            <a:r>
              <a:rPr lang="en-US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.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分路</a:t>
            </a:r>
            <a:r>
              <a:rPr lang="en-US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: 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電動機額定電流的</a:t>
            </a:r>
            <a:r>
              <a:rPr lang="en-US" altLang="zh-TW" sz="3200" dirty="0" smtClean="0">
                <a:solidFill>
                  <a:srgbClr val="FF000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1.5~2.5</a:t>
            </a:r>
            <a:r>
              <a:rPr lang="zh-TW" altLang="en-US" sz="3200" dirty="0" smtClean="0">
                <a:solidFill>
                  <a:srgbClr val="FF000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倍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。</a:t>
            </a:r>
            <a:endParaRPr lang="en-US" altLang="zh-TW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華康流隸體W5" pitchFamily="65" charset="-120"/>
              <a:ea typeface="華康流隸體W5" pitchFamily="65" charset="-120"/>
              <a:cs typeface="+mj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二</a:t>
            </a:r>
            <a:r>
              <a:rPr lang="en-US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.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幹線</a:t>
            </a:r>
            <a:r>
              <a:rPr lang="en-US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: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 最大電動機額定電流的</a:t>
            </a:r>
            <a:r>
              <a:rPr lang="en-US" altLang="zh-TW" sz="3200" dirty="0" smtClean="0">
                <a:solidFill>
                  <a:srgbClr val="FF000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1.5</a:t>
            </a:r>
            <a:r>
              <a:rPr lang="zh-TW" altLang="en-US" sz="3200" dirty="0" smtClean="0">
                <a:solidFill>
                  <a:srgbClr val="FF000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倍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及其 </a:t>
            </a:r>
            <a:r>
              <a:rPr lang="en-US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		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他電動機額定的和。</a:t>
            </a:r>
            <a:endParaRPr lang="en-US" altLang="zh-TW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華康流隸體W5" pitchFamily="65" charset="-120"/>
              <a:ea typeface="華康流隸體W5" pitchFamily="65" charset="-120"/>
              <a:cs typeface="+mj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     </a:t>
            </a:r>
            <a:r>
              <a:rPr lang="en-US" altLang="zh-TW" sz="3200" dirty="0" smtClean="0">
                <a:solidFill>
                  <a:srgbClr val="7030A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(</a:t>
            </a:r>
            <a:r>
              <a:rPr lang="zh-TW" altLang="en-US" sz="3200" dirty="0" smtClean="0">
                <a:solidFill>
                  <a:srgbClr val="7030A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為什麼要有這樣的倍率</a:t>
            </a:r>
            <a:r>
              <a:rPr lang="en-US" altLang="zh-TW" sz="3200" dirty="0" smtClean="0">
                <a:solidFill>
                  <a:srgbClr val="7030A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?)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zh-TW" altLang="en-US" sz="2800" dirty="0" smtClean="0">
              <a:solidFill>
                <a:schemeClr val="accent6">
                  <a:lumMod val="50000"/>
                </a:schemeClr>
              </a:solidFill>
              <a:latin typeface="華康流隸體W5" pitchFamily="65" charset="-120"/>
              <a:ea typeface="華康流隸體W5" pitchFamily="65" charset="-120"/>
              <a:cs typeface="+mj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214810" y="6000768"/>
            <a:ext cx="42862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 smtClean="0"/>
              <a:t>題庫</a:t>
            </a:r>
            <a:r>
              <a:rPr lang="en-US" altLang="zh-TW" dirty="0" smtClean="0"/>
              <a:t>:  11-4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11-41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11-42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11-58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11-59</a:t>
            </a:r>
            <a:endParaRPr lang="zh-TW" altLang="en-US" dirty="0"/>
          </a:p>
        </p:txBody>
      </p:sp>
      <p:sp>
        <p:nvSpPr>
          <p:cNvPr id="6" name="副標題 2"/>
          <p:cNvSpPr txBox="1">
            <a:spLocks/>
          </p:cNvSpPr>
          <p:nvPr/>
        </p:nvSpPr>
        <p:spPr>
          <a:xfrm>
            <a:off x="785786" y="4000504"/>
            <a:ext cx="7929618" cy="17145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ANS: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電動機啟動電流約為額定的</a:t>
            </a:r>
            <a:r>
              <a:rPr lang="en-US" altLang="zh-TW" sz="3200" dirty="0" smtClean="0">
                <a:solidFill>
                  <a:srgbClr val="FF000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6~8</a:t>
            </a:r>
            <a:r>
              <a:rPr lang="zh-TW" altLang="en-US" sz="3200" dirty="0" smtClean="0">
                <a:solidFill>
                  <a:srgbClr val="FF000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倍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，沒 </a:t>
            </a:r>
            <a:r>
              <a:rPr lang="en-US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	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有選定大一點的可能會誤動作。</a:t>
            </a:r>
            <a:endParaRPr lang="en-US" altLang="zh-TW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華康流隸體W5" pitchFamily="65" charset="-120"/>
              <a:ea typeface="華康流隸體W5" pitchFamily="65" charset="-120"/>
              <a:cs typeface="+mj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     </a:t>
            </a:r>
            <a:r>
              <a:rPr lang="en-US" altLang="zh-TW" sz="3200" dirty="0" smtClean="0">
                <a:solidFill>
                  <a:schemeClr val="accent6">
                    <a:lumMod val="50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(</a:t>
            </a: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通常以</a:t>
            </a:r>
            <a:r>
              <a:rPr lang="en-US" altLang="zh-TW" sz="3200" dirty="0" smtClean="0">
                <a:solidFill>
                  <a:schemeClr val="accent6">
                    <a:lumMod val="50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NFB</a:t>
            </a: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做過電流保護</a:t>
            </a:r>
            <a:r>
              <a:rPr lang="en-US" altLang="zh-TW" sz="3200" dirty="0" smtClean="0">
                <a:solidFill>
                  <a:schemeClr val="accent6">
                    <a:lumMod val="50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)</a:t>
            </a:r>
          </a:p>
          <a:p>
            <a:pPr marL="342900" lvl="0" indent="-342900">
              <a:spcBef>
                <a:spcPct val="20000"/>
              </a:spcBef>
            </a:pPr>
            <a:endParaRPr lang="en-US" altLang="zh-TW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華康流隸體W5" pitchFamily="65" charset="-120"/>
              <a:ea typeface="華康流隸體W5" pitchFamily="65" charset="-120"/>
              <a:cs typeface="+mj-cs"/>
            </a:endParaRPr>
          </a:p>
          <a:p>
            <a:pPr marL="342900" lvl="0" indent="-342900">
              <a:spcBef>
                <a:spcPct val="20000"/>
              </a:spcBef>
            </a:pP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華康流隸體W5" pitchFamily="65" charset="-120"/>
              <a:ea typeface="華康流隸體W5" pitchFamily="65" charset="-120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zh-TW" altLang="en-US" sz="2800" dirty="0" smtClean="0">
              <a:solidFill>
                <a:schemeClr val="accent6">
                  <a:lumMod val="50000"/>
                </a:schemeClr>
              </a:solidFill>
              <a:latin typeface="華康流隸體W5" pitchFamily="65" charset="-120"/>
              <a:ea typeface="華康流隸體W5" pitchFamily="65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漸層紙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3" name="標題 1"/>
          <p:cNvSpPr txBox="1">
            <a:spLocks/>
          </p:cNvSpPr>
          <p:nvPr/>
        </p:nvSpPr>
        <p:spPr>
          <a:xfrm>
            <a:off x="357158" y="428604"/>
            <a:ext cx="8429684" cy="85725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itchFamily="82" charset="-120"/>
                <a:ea typeface="華康少女文字W7(P)" pitchFamily="82" charset="-120"/>
                <a:cs typeface="+mj-cs"/>
              </a:rPr>
              <a:t>電動機</a:t>
            </a:r>
            <a:r>
              <a:rPr lang="zh-TW" alt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itchFamily="82" charset="-120"/>
                <a:ea typeface="華康少女文字W7(P)" pitchFamily="82" charset="-120"/>
                <a:cs typeface="+mj-cs"/>
              </a:rPr>
              <a:t>分段開關</a:t>
            </a:r>
            <a:r>
              <a:rPr lang="zh-TW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itchFamily="82" charset="-120"/>
                <a:ea typeface="華康少女文字W7(P)" pitchFamily="82" charset="-120"/>
                <a:cs typeface="+mj-cs"/>
              </a:rPr>
              <a:t>的選定</a:t>
            </a:r>
            <a:endParaRPr lang="en-US" altLang="zh-TW" sz="54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(P)" pitchFamily="82" charset="-120"/>
              <a:ea typeface="華康少女文字W7(P)" pitchFamily="82" charset="-120"/>
              <a:cs typeface="+mj-cs"/>
            </a:endParaRPr>
          </a:p>
          <a:p>
            <a:pPr lvl="0">
              <a:spcBef>
                <a:spcPct val="0"/>
              </a:spcBef>
            </a:pPr>
            <a:endParaRPr kumimoji="0" lang="en-US" altLang="zh-TW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POP1體W9" pitchFamily="81" charset="-120"/>
              <a:ea typeface="華康POP1體W9" pitchFamily="81" charset="-120"/>
              <a:cs typeface="+mj-cs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0" y="1285860"/>
            <a:ext cx="8929718" cy="45005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tabLst>
                <a:tab pos="360000" algn="l"/>
                <a:tab pos="720000" algn="l"/>
              </a:tabLst>
            </a:pPr>
            <a:r>
              <a:rPr lang="zh-TW" altLang="en-US" sz="3600" dirty="0" smtClean="0">
                <a:solidFill>
                  <a:srgbClr val="7030A0"/>
                </a:solidFill>
                <a:latin typeface="華康流隸體W5" pitchFamily="65" charset="-120"/>
                <a:ea typeface="華康流隸體W5" pitchFamily="65" charset="-120"/>
              </a:rPr>
              <a:t>通常以 </a:t>
            </a:r>
            <a:r>
              <a:rPr lang="en-US" altLang="zh-TW" sz="3600" dirty="0" smtClean="0">
                <a:solidFill>
                  <a:srgbClr val="FF0000"/>
                </a:solidFill>
                <a:latin typeface="華康流隸體W5" pitchFamily="65" charset="-120"/>
                <a:ea typeface="華康流隸體W5" pitchFamily="65" charset="-120"/>
              </a:rPr>
              <a:t>NFB</a:t>
            </a:r>
            <a:r>
              <a:rPr lang="zh-TW" altLang="en-US" sz="3600" dirty="0" smtClean="0">
                <a:solidFill>
                  <a:srgbClr val="FF0000"/>
                </a:solidFill>
                <a:latin typeface="華康流隸體W5" pitchFamily="65" charset="-120"/>
                <a:ea typeface="華康流隸體W5" pitchFamily="65" charset="-120"/>
              </a:rPr>
              <a:t> </a:t>
            </a:r>
            <a:r>
              <a:rPr lang="zh-TW" altLang="en-US" sz="3600" dirty="0" smtClean="0">
                <a:solidFill>
                  <a:srgbClr val="7030A0"/>
                </a:solidFill>
                <a:latin typeface="華康流隸體W5" pitchFamily="65" charset="-120"/>
                <a:ea typeface="華康流隸體W5" pitchFamily="65" charset="-120"/>
              </a:rPr>
              <a:t>兼做過電流及分段開關的功能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。</a:t>
            </a:r>
            <a:endParaRPr lang="en-US" altLang="zh-TW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華康流隸體W5" pitchFamily="65" charset="-120"/>
              <a:ea typeface="華康流隸體W5" pitchFamily="65" charset="-120"/>
              <a:cs typeface="+mj-cs"/>
            </a:endParaRPr>
          </a:p>
          <a:p>
            <a:pPr marL="342900" lvl="0" indent="-342900">
              <a:spcBef>
                <a:spcPct val="20000"/>
              </a:spcBef>
              <a:tabLst>
                <a:tab pos="360000" algn="l"/>
                <a:tab pos="720000" algn="l"/>
              </a:tabLst>
            </a:pP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容量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:</a:t>
            </a:r>
          </a:p>
          <a:p>
            <a:pPr marL="342900" lvl="0" indent="-342900">
              <a:spcBef>
                <a:spcPct val="20000"/>
              </a:spcBef>
              <a:tabLst>
                <a:tab pos="360000" algn="l"/>
                <a:tab pos="720000" algn="l"/>
              </a:tabLst>
            </a:pP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  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1.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至少為電機額定</a:t>
            </a:r>
            <a:r>
              <a:rPr lang="en-US" altLang="zh-TW" sz="3600" dirty="0" smtClean="0">
                <a:solidFill>
                  <a:srgbClr val="FF000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115%</a:t>
            </a:r>
            <a:r>
              <a:rPr lang="zh-TW" altLang="en-US" sz="3600" dirty="0" smtClean="0">
                <a:solidFill>
                  <a:srgbClr val="FF000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以上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的斷路器。</a:t>
            </a:r>
            <a:endParaRPr lang="en-US" altLang="zh-TW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華康流隸體W5" pitchFamily="65" charset="-120"/>
              <a:ea typeface="華康流隸體W5" pitchFamily="65" charset="-120"/>
              <a:cs typeface="+mj-cs"/>
            </a:endParaRPr>
          </a:p>
          <a:p>
            <a:pPr marL="342900" lvl="0" indent="-342900">
              <a:spcBef>
                <a:spcPct val="20000"/>
              </a:spcBef>
              <a:tabLst>
                <a:tab pos="360000" algn="l"/>
                <a:tab pos="720000" algn="l"/>
              </a:tabLst>
            </a:pP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  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2.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固定裝置、電壓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300V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以下、容量在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2HP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 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	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   以內者，可以用</a:t>
            </a:r>
            <a:r>
              <a:rPr lang="en-US" altLang="zh-TW" sz="3600" dirty="0" smtClean="0">
                <a:solidFill>
                  <a:srgbClr val="FF000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2</a:t>
            </a:r>
            <a:r>
              <a:rPr lang="zh-TW" altLang="en-US" sz="3600" dirty="0" smtClean="0">
                <a:solidFill>
                  <a:srgbClr val="FF000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倍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於額定的一般開關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	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   或</a:t>
            </a:r>
            <a:r>
              <a:rPr lang="en-US" altLang="zh-TW" sz="3600" dirty="0" smtClean="0">
                <a:solidFill>
                  <a:srgbClr val="FF000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1.25</a:t>
            </a:r>
            <a:r>
              <a:rPr lang="zh-TW" altLang="en-US" sz="3600" dirty="0" smtClean="0">
                <a:solidFill>
                  <a:srgbClr val="FF000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倍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以上的彈簧快速動作開關做 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	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   為分段開關設備。</a:t>
            </a:r>
            <a:endParaRPr lang="en-US" altLang="zh-TW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華康流隸體W5" pitchFamily="65" charset="-120"/>
              <a:ea typeface="華康流隸體W5" pitchFamily="65" charset="-120"/>
              <a:cs typeface="+mj-cs"/>
            </a:endParaRPr>
          </a:p>
          <a:p>
            <a:pPr marL="342900" lvl="0" indent="-342900">
              <a:spcBef>
                <a:spcPct val="20000"/>
              </a:spcBef>
              <a:tabLst>
                <a:tab pos="360000" algn="l"/>
                <a:tab pos="720000" algn="l"/>
              </a:tabLst>
            </a:pPr>
            <a:endParaRPr lang="en-US" altLang="zh-TW" sz="3600" dirty="0" smtClean="0">
              <a:solidFill>
                <a:srgbClr val="7030A0"/>
              </a:solidFill>
              <a:latin typeface="華康流隸體W5" pitchFamily="65" charset="-120"/>
              <a:ea typeface="華康流隸體W5" pitchFamily="65" charset="-120"/>
              <a:cs typeface="+mj-cs"/>
            </a:endParaRPr>
          </a:p>
          <a:p>
            <a:pPr marL="342900" lvl="0" indent="-342900">
              <a:spcBef>
                <a:spcPct val="20000"/>
              </a:spcBef>
            </a:pPr>
            <a:endParaRPr lang="en-US" altLang="zh-TW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華康流隸體W5" pitchFamily="65" charset="-120"/>
              <a:ea typeface="華康流隸體W5" pitchFamily="65" charset="-120"/>
              <a:cs typeface="+mj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     </a:t>
            </a:r>
            <a:endParaRPr lang="en-US" altLang="zh-TW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華康流隸體W5" pitchFamily="65" charset="-120"/>
              <a:ea typeface="華康流隸體W5" pitchFamily="65" charset="-120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zh-TW" altLang="en-US" sz="3600" dirty="0" smtClean="0">
              <a:solidFill>
                <a:schemeClr val="accent6">
                  <a:lumMod val="50000"/>
                </a:schemeClr>
              </a:solidFill>
              <a:latin typeface="華康流隸體W5" pitchFamily="65" charset="-120"/>
              <a:ea typeface="華康流隸體W5" pitchFamily="65" charset="-120"/>
              <a:cs typeface="+mj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072330" y="6000768"/>
            <a:ext cx="14287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 smtClean="0"/>
              <a:t>題庫</a:t>
            </a:r>
            <a:r>
              <a:rPr lang="en-US" altLang="zh-TW" dirty="0" smtClean="0"/>
              <a:t>:  11-19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漸層紙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3" name="標題 1"/>
          <p:cNvSpPr txBox="1">
            <a:spLocks/>
          </p:cNvSpPr>
          <p:nvPr/>
        </p:nvSpPr>
        <p:spPr>
          <a:xfrm>
            <a:off x="357158" y="428604"/>
            <a:ext cx="8429684" cy="85725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itchFamily="82" charset="-120"/>
                <a:ea typeface="華康少女文字W7(P)" pitchFamily="82" charset="-120"/>
                <a:cs typeface="+mj-cs"/>
              </a:rPr>
              <a:t>電動機</a:t>
            </a:r>
            <a:r>
              <a:rPr lang="zh-TW" alt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itchFamily="82" charset="-120"/>
                <a:ea typeface="華康少女文字W7(P)" pitchFamily="82" charset="-120"/>
                <a:cs typeface="+mj-cs"/>
              </a:rPr>
              <a:t>操作器</a:t>
            </a:r>
            <a:r>
              <a:rPr lang="zh-TW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itchFamily="82" charset="-120"/>
                <a:ea typeface="華康少女文字W7(P)" pitchFamily="82" charset="-120"/>
                <a:cs typeface="+mj-cs"/>
              </a:rPr>
              <a:t>的選定</a:t>
            </a:r>
            <a:endParaRPr lang="en-US" altLang="zh-TW" sz="54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(P)" pitchFamily="82" charset="-120"/>
              <a:ea typeface="華康少女文字W7(P)" pitchFamily="82" charset="-120"/>
              <a:cs typeface="+mj-cs"/>
            </a:endParaRPr>
          </a:p>
          <a:p>
            <a:pPr lvl="0">
              <a:spcBef>
                <a:spcPct val="0"/>
              </a:spcBef>
            </a:pPr>
            <a:endParaRPr kumimoji="0" lang="en-US" altLang="zh-TW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POP1體W9" pitchFamily="81" charset="-120"/>
              <a:ea typeface="華康POP1體W9" pitchFamily="81" charset="-120"/>
              <a:cs typeface="+mj-cs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357158" y="1285860"/>
            <a:ext cx="8572560" cy="45005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tabLst>
                <a:tab pos="360000" algn="l"/>
                <a:tab pos="720000" algn="l"/>
              </a:tabLst>
            </a:pPr>
            <a:r>
              <a:rPr lang="en-US" altLang="zh-TW" sz="3600" dirty="0" smtClean="0">
                <a:solidFill>
                  <a:srgbClr val="7030A0"/>
                </a:solidFill>
                <a:latin typeface="華康流隸體W5" pitchFamily="65" charset="-120"/>
                <a:ea typeface="華康流隸體W5" pitchFamily="65" charset="-120"/>
              </a:rPr>
              <a:t>			</a:t>
            </a:r>
            <a:r>
              <a:rPr lang="zh-TW" altLang="en-US" sz="3600" dirty="0" smtClean="0">
                <a:solidFill>
                  <a:srgbClr val="7030A0"/>
                </a:solidFill>
                <a:latin typeface="華康流隸體W5" pitchFamily="65" charset="-120"/>
                <a:ea typeface="華康流隸體W5" pitchFamily="65" charset="-120"/>
              </a:rPr>
              <a:t>通常以 </a:t>
            </a:r>
            <a:r>
              <a:rPr lang="zh-TW" altLang="en-US" sz="3600" dirty="0" smtClean="0">
                <a:solidFill>
                  <a:srgbClr val="FF0000"/>
                </a:solidFill>
                <a:latin typeface="華康流隸體W5" pitchFamily="65" charset="-120"/>
                <a:ea typeface="華康流隸體W5" pitchFamily="65" charset="-120"/>
              </a:rPr>
              <a:t>電磁開關</a:t>
            </a:r>
            <a:r>
              <a:rPr lang="zh-TW" altLang="en-US" sz="3600" dirty="0" smtClean="0">
                <a:solidFill>
                  <a:srgbClr val="7030A0"/>
                </a:solidFill>
                <a:latin typeface="華康流隸體W5" pitchFamily="65" charset="-120"/>
                <a:ea typeface="華康流隸體W5" pitchFamily="65" charset="-120"/>
              </a:rPr>
              <a:t>做為操作器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。</a:t>
            </a:r>
            <a:endParaRPr lang="en-US" altLang="zh-TW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華康流隸體W5" pitchFamily="65" charset="-120"/>
              <a:ea typeface="華康流隸體W5" pitchFamily="65" charset="-120"/>
              <a:cs typeface="+mj-cs"/>
            </a:endParaRPr>
          </a:p>
          <a:p>
            <a:pPr marL="342900" lvl="0" indent="-342900">
              <a:spcBef>
                <a:spcPct val="20000"/>
              </a:spcBef>
              <a:tabLst>
                <a:tab pos="360000" algn="l"/>
                <a:tab pos="720000" algn="l"/>
              </a:tabLst>
            </a:pP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容量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:</a:t>
            </a:r>
          </a:p>
          <a:p>
            <a:pPr marL="342900" lvl="0" indent="-342900">
              <a:spcBef>
                <a:spcPct val="20000"/>
              </a:spcBef>
              <a:tabLst>
                <a:tab pos="360000" algn="l"/>
                <a:tab pos="720000" algn="l"/>
              </a:tabLst>
            </a:pP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  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1.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以</a:t>
            </a:r>
            <a:r>
              <a:rPr lang="zh-TW" altLang="en-US" sz="3600" dirty="0" smtClean="0">
                <a:solidFill>
                  <a:srgbClr val="FF000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馬力數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來稱呼。</a:t>
            </a:r>
            <a:endParaRPr lang="en-US" altLang="zh-TW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華康流隸體W5" pitchFamily="65" charset="-120"/>
              <a:ea typeface="華康流隸體W5" pitchFamily="65" charset="-120"/>
              <a:cs typeface="+mj-cs"/>
            </a:endParaRPr>
          </a:p>
          <a:p>
            <a:pPr marL="342900" lvl="0" indent="-342900">
              <a:spcBef>
                <a:spcPct val="20000"/>
              </a:spcBef>
              <a:tabLst>
                <a:tab pos="360000" algn="l"/>
                <a:tab pos="720000" algn="l"/>
              </a:tabLst>
            </a:pP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  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2.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固定裝置、電壓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300V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以下、容量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在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/>
            </a:r>
            <a:b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</a:b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   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2HP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以內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者，可以用</a:t>
            </a:r>
            <a:r>
              <a:rPr lang="en-US" altLang="zh-TW" sz="3600" dirty="0" smtClean="0">
                <a:solidFill>
                  <a:srgbClr val="FF000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2</a:t>
            </a:r>
            <a:r>
              <a:rPr lang="zh-TW" altLang="en-US" sz="3600" dirty="0" smtClean="0">
                <a:solidFill>
                  <a:srgbClr val="FF000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倍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於額定的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一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/>
            </a:r>
            <a:b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</a:b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   般關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或</a:t>
            </a:r>
            <a:r>
              <a:rPr lang="en-US" altLang="zh-TW" sz="3600" dirty="0" smtClean="0">
                <a:solidFill>
                  <a:srgbClr val="FF000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1.25</a:t>
            </a:r>
            <a:r>
              <a:rPr lang="zh-TW" altLang="en-US" sz="3600" dirty="0" smtClean="0">
                <a:solidFill>
                  <a:srgbClr val="FF000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倍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以上的彈簧快速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動作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/>
            </a:r>
            <a:b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</a:b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   開關為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操作器。</a:t>
            </a:r>
            <a:endParaRPr lang="en-US" altLang="zh-TW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華康流隸體W5" pitchFamily="65" charset="-120"/>
              <a:ea typeface="華康流隸體W5" pitchFamily="65" charset="-120"/>
              <a:cs typeface="+mj-cs"/>
            </a:endParaRPr>
          </a:p>
          <a:p>
            <a:pPr marL="342900" lvl="0" indent="-342900">
              <a:spcBef>
                <a:spcPct val="20000"/>
              </a:spcBef>
              <a:tabLst>
                <a:tab pos="360000" algn="l"/>
                <a:tab pos="720000" algn="l"/>
              </a:tabLst>
            </a:pPr>
            <a:endParaRPr lang="en-US" altLang="zh-TW" sz="3600" dirty="0" smtClean="0">
              <a:solidFill>
                <a:srgbClr val="7030A0"/>
              </a:solidFill>
              <a:latin typeface="華康流隸體W5" pitchFamily="65" charset="-120"/>
              <a:ea typeface="華康流隸體W5" pitchFamily="65" charset="-120"/>
              <a:cs typeface="+mj-cs"/>
            </a:endParaRPr>
          </a:p>
          <a:p>
            <a:pPr marL="342900" lvl="0" indent="-342900">
              <a:spcBef>
                <a:spcPct val="20000"/>
              </a:spcBef>
            </a:pPr>
            <a:endParaRPr lang="en-US" altLang="zh-TW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華康流隸體W5" pitchFamily="65" charset="-120"/>
              <a:ea typeface="華康流隸體W5" pitchFamily="65" charset="-120"/>
              <a:cs typeface="+mj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     </a:t>
            </a:r>
            <a:endParaRPr lang="en-US" altLang="zh-TW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華康流隸體W5" pitchFamily="65" charset="-120"/>
              <a:ea typeface="華康流隸體W5" pitchFamily="65" charset="-120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zh-TW" altLang="en-US" sz="3600" dirty="0" smtClean="0">
              <a:solidFill>
                <a:schemeClr val="accent6">
                  <a:lumMod val="50000"/>
                </a:schemeClr>
              </a:solidFill>
              <a:latin typeface="華康流隸體W5" pitchFamily="65" charset="-120"/>
              <a:ea typeface="華康流隸體W5" pitchFamily="65" charset="-120"/>
              <a:cs typeface="+mj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143504" y="6000768"/>
            <a:ext cx="33575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 smtClean="0"/>
              <a:t>題庫</a:t>
            </a:r>
            <a:r>
              <a:rPr lang="en-US" altLang="zh-TW" dirty="0" smtClean="0"/>
              <a:t>:  11-19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11-30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11-35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漸層紙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3" name="標題 1"/>
          <p:cNvSpPr txBox="1">
            <a:spLocks/>
          </p:cNvSpPr>
          <p:nvPr/>
        </p:nvSpPr>
        <p:spPr>
          <a:xfrm>
            <a:off x="357158" y="428604"/>
            <a:ext cx="8429684" cy="100013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itchFamily="82" charset="-120"/>
                <a:ea typeface="華康少女文字W7(P)" pitchFamily="82" charset="-120"/>
                <a:cs typeface="+mj-cs"/>
              </a:rPr>
              <a:t>積熱電驛</a:t>
            </a:r>
            <a:r>
              <a:rPr lang="zh-TW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itchFamily="82" charset="-120"/>
                <a:ea typeface="華康少女文字W7(P)" pitchFamily="82" charset="-120"/>
                <a:cs typeface="+mj-cs"/>
              </a:rPr>
              <a:t>的設定值</a:t>
            </a:r>
            <a:endParaRPr lang="en-US" altLang="zh-TW" sz="54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(P)" pitchFamily="82" charset="-120"/>
              <a:ea typeface="華康少女文字W7(P)" pitchFamily="82" charset="-120"/>
              <a:cs typeface="+mj-cs"/>
            </a:endParaRPr>
          </a:p>
          <a:p>
            <a:pPr lvl="0">
              <a:spcBef>
                <a:spcPct val="0"/>
              </a:spcBef>
            </a:pPr>
            <a:endParaRPr kumimoji="0" lang="en-US" altLang="zh-TW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POP1體W9" pitchFamily="81" charset="-120"/>
              <a:ea typeface="華康POP1體W9" pitchFamily="81" charset="-120"/>
              <a:cs typeface="+mj-cs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357158" y="1571612"/>
            <a:ext cx="8286808" cy="40005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zh-TW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目的</a:t>
            </a:r>
            <a:r>
              <a:rPr lang="en-US" altLang="zh-TW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:</a:t>
            </a:r>
            <a:r>
              <a:rPr lang="zh-TW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僅供做</a:t>
            </a:r>
            <a:r>
              <a:rPr lang="zh-TW" altLang="en-US" sz="4000" dirty="0" smtClean="0">
                <a:solidFill>
                  <a:srgbClr val="FF000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過載保護</a:t>
            </a:r>
            <a:r>
              <a:rPr lang="zh-TW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之用。</a:t>
            </a:r>
            <a:endParaRPr lang="en-US" altLang="zh-TW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華康流隸體W5" pitchFamily="65" charset="-120"/>
              <a:ea typeface="華康流隸體W5" pitchFamily="65" charset="-120"/>
              <a:cs typeface="+mj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zh-TW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一</a:t>
            </a:r>
            <a:r>
              <a:rPr lang="en-US" altLang="zh-TW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.</a:t>
            </a:r>
            <a:r>
              <a:rPr lang="zh-TW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運轉因數超過</a:t>
            </a:r>
            <a:r>
              <a:rPr lang="en-US" altLang="zh-TW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115%</a:t>
            </a:r>
            <a:r>
              <a:rPr lang="zh-TW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或運轉時溫升</a:t>
            </a:r>
            <a:r>
              <a:rPr lang="en-US" altLang="zh-TW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	</a:t>
            </a:r>
            <a:r>
              <a:rPr lang="zh-TW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不超過</a:t>
            </a:r>
            <a:r>
              <a:rPr lang="en-US" altLang="zh-TW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40℃</a:t>
            </a:r>
            <a:r>
              <a:rPr lang="zh-TW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者，設定為電機額定</a:t>
            </a:r>
            <a:r>
              <a:rPr lang="en-US" altLang="zh-TW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	</a:t>
            </a:r>
            <a:r>
              <a:rPr lang="zh-TW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電流的</a:t>
            </a:r>
            <a:r>
              <a:rPr lang="en-US" altLang="zh-TW" sz="4000" dirty="0" smtClean="0">
                <a:solidFill>
                  <a:srgbClr val="FF000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125%</a:t>
            </a:r>
            <a:r>
              <a:rPr lang="zh-TW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以下。</a:t>
            </a:r>
            <a:endParaRPr lang="en-US" altLang="zh-TW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華康流隸體W5" pitchFamily="65" charset="-120"/>
              <a:ea typeface="華康流隸體W5" pitchFamily="65" charset="-120"/>
              <a:cs typeface="+mj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zh-TW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二</a:t>
            </a:r>
            <a:r>
              <a:rPr lang="en-US" altLang="zh-TW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.</a:t>
            </a:r>
            <a:r>
              <a:rPr lang="zh-TW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一般情形設定成</a:t>
            </a:r>
            <a:r>
              <a:rPr lang="en-US" altLang="zh-TW" sz="4000" dirty="0" smtClean="0">
                <a:solidFill>
                  <a:srgbClr val="FF0000"/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115%</a:t>
            </a:r>
            <a:r>
              <a:rPr lang="zh-TW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以下。</a:t>
            </a:r>
            <a:endParaRPr lang="en-US" altLang="zh-TW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華康流隸體W5" pitchFamily="65" charset="-120"/>
              <a:ea typeface="華康流隸體W5" pitchFamily="65" charset="-120"/>
              <a:cs typeface="+mj-cs"/>
            </a:endParaRPr>
          </a:p>
          <a:p>
            <a:pPr marL="342900" lvl="0" indent="-342900">
              <a:spcBef>
                <a:spcPct val="20000"/>
              </a:spcBef>
            </a:pPr>
            <a:endParaRPr lang="en-US" altLang="zh-TW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華康流隸體W5" pitchFamily="65" charset="-120"/>
              <a:ea typeface="華康流隸體W5" pitchFamily="65" charset="-120"/>
              <a:cs typeface="+mj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  <a:cs typeface="+mj-cs"/>
              </a:rPr>
              <a:t>     </a:t>
            </a:r>
            <a:endParaRPr lang="en-US" altLang="zh-TW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華康流隸體W5" pitchFamily="65" charset="-120"/>
              <a:ea typeface="華康流隸體W5" pitchFamily="65" charset="-120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zh-TW" altLang="en-US" sz="2800" dirty="0" smtClean="0">
              <a:solidFill>
                <a:schemeClr val="accent6">
                  <a:lumMod val="50000"/>
                </a:schemeClr>
              </a:solidFill>
              <a:latin typeface="華康流隸體W5" pitchFamily="65" charset="-120"/>
              <a:ea typeface="華康流隸體W5" pitchFamily="65" charset="-120"/>
              <a:cs typeface="+mj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857620" y="6000768"/>
            <a:ext cx="46434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 smtClean="0"/>
              <a:t>題庫</a:t>
            </a:r>
            <a:r>
              <a:rPr lang="en-US" altLang="zh-TW" dirty="0" smtClean="0"/>
              <a:t>:  11-14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11-24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11-26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11-54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11-55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漸層紙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海報體W9" pitchFamily="81" charset="-120"/>
                <a:ea typeface="華康海報體W9" pitchFamily="81" charset="-120"/>
                <a:cs typeface="+mj-cs"/>
              </a:rPr>
              <a:t>四極發電機模型</a:t>
            </a:r>
            <a:endParaRPr kumimoji="0" lang="zh-TW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海報體W9" pitchFamily="81" charset="-120"/>
              <a:ea typeface="華康海報體W9" pitchFamily="81" charset="-120"/>
              <a:cs typeface="+mj-cs"/>
            </a:endParaRPr>
          </a:p>
        </p:txBody>
      </p:sp>
      <p:pic>
        <p:nvPicPr>
          <p:cNvPr id="4" name="內容版面配置區 4" descr="1-4  瓦時計(單相2線) - 複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643050"/>
            <a:ext cx="2710779" cy="265185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71472" y="4929198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華康新特明體(P)" pitchFamily="18" charset="-120"/>
                <a:ea typeface="文鼎新中黑" pitchFamily="49" charset="-120"/>
              </a:rPr>
              <a:t>導體在</a:t>
            </a:r>
            <a:r>
              <a:rPr lang="en-US" altLang="zh-TW" sz="3200" dirty="0" smtClean="0">
                <a:latin typeface="華康新特明體(P)" pitchFamily="18" charset="-120"/>
                <a:ea typeface="文鼎新中黑" pitchFamily="49" charset="-120"/>
              </a:rPr>
              <a:t>4</a:t>
            </a:r>
            <a:r>
              <a:rPr lang="zh-TW" altLang="en-US" sz="3200" dirty="0" smtClean="0">
                <a:latin typeface="華康新特明體(P)" pitchFamily="18" charset="-120"/>
                <a:ea typeface="文鼎新中黑" pitchFamily="49" charset="-120"/>
              </a:rPr>
              <a:t>極發電機旋轉一週會經過</a:t>
            </a:r>
            <a:r>
              <a:rPr lang="en-US" altLang="zh-TW" sz="3200" dirty="0" smtClean="0">
                <a:latin typeface="華康新特明體(P)" pitchFamily="18" charset="-120"/>
                <a:ea typeface="文鼎新中黑" pitchFamily="49" charset="-120"/>
              </a:rPr>
              <a:t>N-S-N-S</a:t>
            </a:r>
            <a:r>
              <a:rPr lang="zh-TW" altLang="en-US" sz="3200" dirty="0" smtClean="0">
                <a:latin typeface="華康新特明體(P)" pitchFamily="18" charset="-120"/>
                <a:ea typeface="文鼎新中黑" pitchFamily="49" charset="-120"/>
              </a:rPr>
              <a:t>，所以會得到</a:t>
            </a:r>
            <a:r>
              <a:rPr lang="en-US" altLang="zh-TW" sz="3200" dirty="0" smtClean="0">
                <a:latin typeface="華康新特明體(P)" pitchFamily="18" charset="-120"/>
                <a:ea typeface="文鼎新中黑" pitchFamily="49" charset="-120"/>
              </a:rPr>
              <a:t>2</a:t>
            </a:r>
            <a:r>
              <a:rPr lang="zh-TW" altLang="en-US" sz="3200" dirty="0" smtClean="0">
                <a:latin typeface="華康新特明體(P)" pitchFamily="18" charset="-120"/>
                <a:ea typeface="文鼎新中黑" pitchFamily="49" charset="-120"/>
              </a:rPr>
              <a:t>個正弦波電壓</a:t>
            </a:r>
            <a:r>
              <a:rPr lang="en-US" altLang="zh-TW" sz="3200" dirty="0" smtClean="0">
                <a:latin typeface="華康新特明體(P)" pitchFamily="18" charset="-120"/>
                <a:ea typeface="文鼎新中黑" pitchFamily="49" charset="-120"/>
              </a:rPr>
              <a:t>(</a:t>
            </a:r>
            <a:r>
              <a:rPr lang="zh-TW" altLang="en-US" sz="3200" dirty="0" smtClean="0">
                <a:latin typeface="華康新特明體(P)" pitchFamily="18" charset="-120"/>
                <a:ea typeface="文鼎新中黑" pitchFamily="49" charset="-120"/>
              </a:rPr>
              <a:t>相當於</a:t>
            </a:r>
            <a:r>
              <a:rPr lang="en-US" altLang="zh-TW" sz="3200" dirty="0" smtClean="0">
                <a:latin typeface="華康新特明體(P)" pitchFamily="18" charset="-120"/>
                <a:ea typeface="文鼎新中黑" pitchFamily="49" charset="-120"/>
              </a:rPr>
              <a:t>720</a:t>
            </a:r>
            <a:r>
              <a:rPr lang="zh-TW" altLang="en-US" sz="3200" dirty="0" smtClean="0">
                <a:latin typeface="華康新特明體(P)" pitchFamily="18" charset="-120"/>
                <a:ea typeface="文鼎新中黑" pitchFamily="49" charset="-120"/>
              </a:rPr>
              <a:t>度電工角</a:t>
            </a:r>
            <a:r>
              <a:rPr lang="en-US" altLang="zh-TW" sz="3200" dirty="0" smtClean="0">
                <a:latin typeface="華康新特明體(P)" pitchFamily="18" charset="-120"/>
                <a:ea typeface="文鼎新中黑" pitchFamily="49" charset="-120"/>
              </a:rPr>
              <a:t>)</a:t>
            </a:r>
            <a:r>
              <a:rPr lang="zh-TW" altLang="en-US" sz="3200" dirty="0" smtClean="0">
                <a:solidFill>
                  <a:schemeClr val="bg2">
                    <a:lumMod val="75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。            </a:t>
            </a:r>
            <a:endParaRPr lang="zh-TW" altLang="en-US" sz="3200" dirty="0">
              <a:solidFill>
                <a:schemeClr val="bg2">
                  <a:lumMod val="75000"/>
                </a:schemeClr>
              </a:solidFill>
              <a:latin typeface="華康新特明體(P)" pitchFamily="18" charset="-120"/>
              <a:ea typeface="文鼎新中黑" pitchFamily="49" charset="-120"/>
            </a:endParaRPr>
          </a:p>
        </p:txBody>
      </p:sp>
      <p:pic>
        <p:nvPicPr>
          <p:cNvPr id="7" name="內容版面配置區 4" descr="1-4  瓦時計(單相2線) - 複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1264944"/>
            <a:ext cx="5214974" cy="343242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7072330" y="6143644"/>
            <a:ext cx="15001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 smtClean="0"/>
              <a:t>題庫</a:t>
            </a:r>
            <a:r>
              <a:rPr lang="en-US" altLang="zh-TW" dirty="0" smtClean="0"/>
              <a:t>:  11-34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漸層紙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928694"/>
          </a:xfrm>
        </p:spPr>
        <p:txBody>
          <a:bodyPr>
            <a:noAutofit/>
          </a:bodyPr>
          <a:lstStyle/>
          <a:p>
            <a:pPr algn="l"/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</a:rPr>
              <a:t>由此可知，若發電機磁極數為</a:t>
            </a:r>
            <a:r>
              <a:rPr lang="en-US" altLang="zh-TW" dirty="0" smtClean="0">
                <a:solidFill>
                  <a:srgbClr val="FF0000"/>
                </a:solidFill>
                <a:latin typeface="華康POP1體W9" pitchFamily="81" charset="-120"/>
                <a:ea typeface="華康POP1體W9" pitchFamily="81" charset="-120"/>
              </a:rPr>
              <a:t>P</a:t>
            </a:r>
            <a:endParaRPr lang="zh-TW" altLang="en-US" dirty="0">
              <a:solidFill>
                <a:srgbClr val="FF0000"/>
              </a:solidFill>
              <a:latin typeface="華康POP1體W9" pitchFamily="81" charset="-120"/>
              <a:ea typeface="華康POP1體W9" pitchFamily="81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57224" y="1714488"/>
            <a:ext cx="7643866" cy="4786346"/>
          </a:xfrm>
        </p:spPr>
        <p:txBody>
          <a:bodyPr>
            <a:noAutofit/>
          </a:bodyPr>
          <a:lstStyle/>
          <a:p>
            <a:pPr algn="l"/>
            <a:r>
              <a:rPr lang="en-US" altLang="zh-TW" sz="4400" dirty="0" smtClean="0">
                <a:solidFill>
                  <a:schemeClr val="accent6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1.</a:t>
            </a:r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導體在發電機旋轉一周會</a:t>
            </a:r>
            <a:r>
              <a:rPr lang="en-US" altLang="zh-TW" sz="4400" dirty="0" smtClean="0">
                <a:solidFill>
                  <a:schemeClr val="accent6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	</a:t>
            </a:r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感應</a:t>
            </a:r>
            <a:r>
              <a:rPr lang="en-US" altLang="zh-TW" sz="4400" dirty="0" smtClean="0">
                <a:solidFill>
                  <a:srgbClr val="FF0000"/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P/2</a:t>
            </a:r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個正弦波</a:t>
            </a:r>
            <a:endParaRPr lang="en-US" altLang="zh-TW" sz="4400" dirty="0" smtClean="0">
              <a:solidFill>
                <a:schemeClr val="accent6">
                  <a:lumMod val="50000"/>
                </a:schemeClr>
              </a:solidFill>
              <a:latin typeface="華康POP1體W9" pitchFamily="81" charset="-120"/>
              <a:ea typeface="華康POP1體W9" pitchFamily="81" charset="-120"/>
              <a:cs typeface="+mj-cs"/>
            </a:endParaRPr>
          </a:p>
          <a:p>
            <a:pPr algn="l"/>
            <a:r>
              <a:rPr lang="en-US" altLang="zh-TW" sz="4400" dirty="0" smtClean="0">
                <a:solidFill>
                  <a:schemeClr val="accent6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2.</a:t>
            </a:r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電工角</a:t>
            </a:r>
            <a:r>
              <a:rPr lang="en-US" altLang="zh-TW" sz="4400" dirty="0" smtClean="0">
                <a:solidFill>
                  <a:schemeClr val="accent6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=</a:t>
            </a:r>
            <a:r>
              <a:rPr lang="en-US" altLang="zh-TW" sz="4400" dirty="0" smtClean="0">
                <a:solidFill>
                  <a:srgbClr val="FF0000"/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P/2</a:t>
            </a:r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機械角。</a:t>
            </a:r>
            <a:endParaRPr lang="en-US" altLang="zh-TW" sz="4400" dirty="0" smtClean="0">
              <a:solidFill>
                <a:schemeClr val="accent6">
                  <a:lumMod val="50000"/>
                </a:schemeClr>
              </a:solidFill>
              <a:latin typeface="華康POP1體W9" pitchFamily="81" charset="-120"/>
              <a:ea typeface="華康POP1體W9" pitchFamily="81" charset="-120"/>
              <a:cs typeface="+mj-cs"/>
            </a:endParaRPr>
          </a:p>
          <a:p>
            <a:pPr algn="l"/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  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華康POP1體W5" pitchFamily="81" charset="-120"/>
                <a:ea typeface="華康POP1體W5" pitchFamily="81" charset="-120"/>
                <a:cs typeface="+mj-cs"/>
              </a:rPr>
              <a:t>例如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  <a:latin typeface="華康POP1體W5" pitchFamily="81" charset="-120"/>
                <a:ea typeface="華康POP1體W5" pitchFamily="81" charset="-120"/>
                <a:cs typeface="+mj-cs"/>
              </a:rPr>
              <a:t>: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華康POP1體W5" pitchFamily="81" charset="-120"/>
                <a:ea typeface="華康POP1體W5" pitchFamily="81" charset="-120"/>
                <a:cs typeface="+mj-cs"/>
              </a:rPr>
              <a:t> 四極發電機，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  <a:latin typeface="華康POP1體W5" pitchFamily="81" charset="-120"/>
                <a:ea typeface="華康POP1體W5" pitchFamily="81" charset="-120"/>
                <a:cs typeface="+mj-cs"/>
              </a:rPr>
              <a:t>90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華康POP1體W5" pitchFamily="81" charset="-120"/>
                <a:ea typeface="華康POP1體W5" pitchFamily="81" charset="-120"/>
                <a:cs typeface="+mj-cs"/>
              </a:rPr>
              <a:t>度的機械角相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  <a:latin typeface="華康POP1體W5" pitchFamily="81" charset="-120"/>
                <a:ea typeface="華康POP1體W5" pitchFamily="81" charset="-120"/>
                <a:cs typeface="+mj-cs"/>
              </a:rPr>
              <a:t>			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華康POP1體W5" pitchFamily="81" charset="-120"/>
                <a:ea typeface="華康POP1體W5" pitchFamily="81" charset="-120"/>
                <a:cs typeface="+mj-cs"/>
              </a:rPr>
              <a:t>當於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  <a:latin typeface="華康POP1體W5" pitchFamily="81" charset="-120"/>
                <a:ea typeface="華康POP1體W5" pitchFamily="81" charset="-120"/>
                <a:cs typeface="+mj-cs"/>
              </a:rPr>
              <a:t>180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華康POP1體W5" pitchFamily="81" charset="-120"/>
                <a:ea typeface="華康POP1體W5" pitchFamily="81" charset="-120"/>
                <a:cs typeface="+mj-cs"/>
              </a:rPr>
              <a:t>度的電工角。</a:t>
            </a:r>
            <a:endParaRPr lang="en-US" altLang="zh-TW" dirty="0" smtClean="0">
              <a:solidFill>
                <a:schemeClr val="accent1">
                  <a:lumMod val="75000"/>
                </a:schemeClr>
              </a:solidFill>
              <a:latin typeface="華康POP1體W5" pitchFamily="81" charset="-120"/>
              <a:ea typeface="華康POP1體W5" pitchFamily="81" charset="-120"/>
              <a:cs typeface="+mj-cs"/>
            </a:endParaRPr>
          </a:p>
          <a:p>
            <a:pPr algn="l"/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華康POP1體W5" pitchFamily="81" charset="-120"/>
                <a:ea typeface="華康POP1體W5" pitchFamily="81" charset="-120"/>
              </a:rPr>
              <a:t>   例如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  <a:latin typeface="華康POP1體W5" pitchFamily="81" charset="-120"/>
                <a:ea typeface="華康POP1體W5" pitchFamily="81" charset="-120"/>
              </a:rPr>
              <a:t>: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華康POP1體W5" pitchFamily="81" charset="-120"/>
                <a:ea typeface="華康POP1體W5" pitchFamily="81" charset="-120"/>
              </a:rPr>
              <a:t> 六極發電機，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  <a:latin typeface="華康POP1體W5" pitchFamily="81" charset="-120"/>
                <a:ea typeface="華康POP1體W5" pitchFamily="81" charset="-120"/>
              </a:rPr>
              <a:t>30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華康POP1體W5" pitchFamily="81" charset="-120"/>
                <a:ea typeface="華康POP1體W5" pitchFamily="81" charset="-120"/>
              </a:rPr>
              <a:t>度的機械角相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  <a:latin typeface="華康POP1體W5" pitchFamily="81" charset="-120"/>
                <a:ea typeface="華康POP1體W5" pitchFamily="81" charset="-120"/>
              </a:rPr>
              <a:t>			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華康POP1體W5" pitchFamily="81" charset="-120"/>
                <a:ea typeface="華康POP1體W5" pitchFamily="81" charset="-120"/>
              </a:rPr>
              <a:t>當於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  <a:latin typeface="華康POP1體W5" pitchFamily="81" charset="-120"/>
                <a:ea typeface="華康POP1體W5" pitchFamily="81" charset="-120"/>
              </a:rPr>
              <a:t>90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華康POP1體W5" pitchFamily="81" charset="-120"/>
                <a:ea typeface="華康POP1體W5" pitchFamily="81" charset="-120"/>
              </a:rPr>
              <a:t>度的電工角。</a:t>
            </a:r>
            <a:endParaRPr lang="en-US" altLang="zh-TW" dirty="0" smtClean="0">
              <a:solidFill>
                <a:schemeClr val="accent1">
                  <a:lumMod val="75000"/>
                </a:schemeClr>
              </a:solidFill>
              <a:latin typeface="華康POP1體W5" pitchFamily="81" charset="-120"/>
              <a:ea typeface="華康POP1體W5" pitchFamily="81" charset="-120"/>
              <a:cs typeface="+mj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072330" y="6143644"/>
            <a:ext cx="15001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 smtClean="0"/>
              <a:t>題庫</a:t>
            </a:r>
            <a:r>
              <a:rPr lang="en-US" altLang="zh-TW" dirty="0" smtClean="0"/>
              <a:t>:  11-34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漸層紙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副標題 2"/>
          <p:cNvSpPr txBox="1">
            <a:spLocks/>
          </p:cNvSpPr>
          <p:nvPr/>
        </p:nvSpPr>
        <p:spPr>
          <a:xfrm>
            <a:off x="571472" y="2571744"/>
            <a:ext cx="8286808" cy="25717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zh-TW" sz="4000" dirty="0" smtClean="0">
                <a:solidFill>
                  <a:schemeClr val="accent6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ANS: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華康POP1體W9" pitchFamily="81" charset="-120"/>
                <a:ea typeface="華康POP1體W9" pitchFamily="81" charset="-120"/>
                <a:cs typeface="+mj-cs"/>
              </a:rPr>
              <a:t>	f = 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華康POP1體W9" pitchFamily="81" charset="-120"/>
                <a:ea typeface="華康POP1體W9" pitchFamily="81" charset="-120"/>
                <a:cs typeface="+mj-cs"/>
              </a:rPr>
              <a:t>每秒的轉速</a:t>
            </a:r>
            <a:r>
              <a:rPr lang="en-US" altLang="zh-TW" sz="3200" dirty="0" smtClean="0">
                <a:solidFill>
                  <a:schemeClr val="accent6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×</a:t>
            </a: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 每轉感應的正弦波數</a:t>
            </a:r>
            <a:r>
              <a:rPr lang="en-US" altLang="zh-TW" sz="4000" dirty="0" smtClean="0">
                <a:solidFill>
                  <a:schemeClr val="accent6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/>
            </a:r>
            <a:br>
              <a:rPr lang="en-US" altLang="zh-TW" sz="4000" dirty="0" smtClean="0">
                <a:solidFill>
                  <a:schemeClr val="accent6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</a:br>
            <a:r>
              <a:rPr lang="en-US" altLang="zh-TW" sz="4000" dirty="0" smtClean="0">
                <a:solidFill>
                  <a:schemeClr val="accent6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  = n/60 × P/2</a:t>
            </a:r>
            <a:br>
              <a:rPr lang="en-US" altLang="zh-TW" sz="4000" dirty="0" smtClean="0">
                <a:solidFill>
                  <a:schemeClr val="accent6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</a:br>
            <a:r>
              <a:rPr lang="en-US" altLang="zh-TW" sz="4000" dirty="0" smtClean="0">
                <a:solidFill>
                  <a:schemeClr val="accent6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  = n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．</a:t>
            </a:r>
            <a:r>
              <a:rPr lang="en-US" altLang="zh-TW" sz="4000" dirty="0" smtClean="0">
                <a:solidFill>
                  <a:schemeClr val="accent6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P / 120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  </a:t>
            </a:r>
            <a: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  <a:sym typeface="Wingdings" pitchFamily="2" charset="2"/>
              </a:rPr>
              <a:t>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  <a:sym typeface="Wingdings" pitchFamily="2" charset="2"/>
              </a:rPr>
              <a:t>適用發電機</a:t>
            </a:r>
            <a:endParaRPr lang="en-US" altLang="zh-TW" sz="3200" dirty="0" smtClean="0">
              <a:solidFill>
                <a:schemeClr val="accent1">
                  <a:lumMod val="75000"/>
                </a:schemeClr>
              </a:solidFill>
              <a:latin typeface="華康POP1體W9" pitchFamily="81" charset="-120"/>
              <a:ea typeface="華康POP1體W9" pitchFamily="81" charset="-120"/>
              <a:cs typeface="+mj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移項得 </a:t>
            </a:r>
            <a:r>
              <a:rPr lang="en-US" altLang="zh-TW" sz="4000" dirty="0" smtClean="0">
                <a:solidFill>
                  <a:srgbClr val="FF0000"/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n=120f/P</a:t>
            </a:r>
            <a:r>
              <a:rPr lang="zh-TW" altLang="en-US" sz="4000" dirty="0" smtClean="0">
                <a:solidFill>
                  <a:srgbClr val="FF0000"/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 </a:t>
            </a:r>
            <a: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  <a:sym typeface="Wingdings" pitchFamily="2" charset="2"/>
              </a:rPr>
              <a:t>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  <a:sym typeface="Wingdings" pitchFamily="2" charset="2"/>
              </a:rPr>
              <a:t>適用電動機</a:t>
            </a: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華康POP1體W9" pitchFamily="81" charset="-120"/>
              <a:ea typeface="華康POP1體W9" pitchFamily="81" charset="-120"/>
              <a:cs typeface="+mj-cs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714348" y="714356"/>
            <a:ext cx="7429552" cy="17859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" algn="l"/>
                <a:tab pos="540000" algn="l"/>
              </a:tabLst>
              <a:defRPr/>
            </a:pP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華康POP1體W9" pitchFamily="81" charset="-120"/>
                <a:ea typeface="華康POP1體W9" pitchFamily="81" charset="-120"/>
                <a:cs typeface="+mj-cs"/>
              </a:rPr>
              <a:t>Q: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華康POP1體W9" pitchFamily="81" charset="-120"/>
                <a:ea typeface="華康POP1體W9" pitchFamily="81" charset="-120"/>
                <a:cs typeface="+mj-cs"/>
              </a:rPr>
              <a:t>若已知發電機的轉速為 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華康POP1體W9" pitchFamily="81" charset="-120"/>
                <a:ea typeface="華康POP1體W9" pitchFamily="81" charset="-120"/>
                <a:cs typeface="+mj-cs"/>
              </a:rPr>
              <a:t>n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華康POP1體W9" pitchFamily="81" charset="-120"/>
                <a:ea typeface="華康POP1體W9" pitchFamily="81" charset="-120"/>
                <a:cs typeface="+mj-cs"/>
              </a:rPr>
              <a:t> 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華康POP1體W9" pitchFamily="81" charset="-120"/>
                <a:ea typeface="華康POP1體W9" pitchFamily="81" charset="-120"/>
                <a:cs typeface="+mj-cs"/>
              </a:rPr>
              <a:t>(rpm)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華康POP1體W9" pitchFamily="81" charset="-120"/>
                <a:ea typeface="華康POP1體W9" pitchFamily="81" charset="-120"/>
                <a:cs typeface="+mj-cs"/>
              </a:rPr>
              <a:t>，</a:t>
            </a:r>
            <a:r>
              <a:rPr lang="en-US" altLang="zh-TW" sz="3600" dirty="0" smtClean="0">
                <a:solidFill>
                  <a:schemeClr val="accent2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		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華康POP1體W9" pitchFamily="81" charset="-120"/>
                <a:ea typeface="華康POP1體W9" pitchFamily="81" charset="-120"/>
                <a:cs typeface="+mj-cs"/>
              </a:rPr>
              <a:t>磁極數為 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華康POP1體W9" pitchFamily="81" charset="-120"/>
                <a:ea typeface="華康POP1體W9" pitchFamily="81" charset="-120"/>
                <a:cs typeface="+mj-cs"/>
              </a:rPr>
              <a:t>P (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華康POP1體W9" pitchFamily="81" charset="-120"/>
                <a:ea typeface="華康POP1體W9" pitchFamily="81" charset="-120"/>
                <a:cs typeface="+mj-cs"/>
              </a:rPr>
              <a:t>極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華康POP1體W9" pitchFamily="81" charset="-120"/>
                <a:ea typeface="華康POP1體W9" pitchFamily="81" charset="-120"/>
                <a:cs typeface="+mj-cs"/>
              </a:rPr>
              <a:t>)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華康POP1體W9" pitchFamily="81" charset="-120"/>
                <a:ea typeface="華康POP1體W9" pitchFamily="81" charset="-120"/>
                <a:cs typeface="+mj-cs"/>
              </a:rPr>
              <a:t>，則</a:t>
            </a:r>
            <a:r>
              <a:rPr lang="zh-TW" altLang="en-US" sz="3600" dirty="0" smtClean="0">
                <a:solidFill>
                  <a:schemeClr val="accent2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感應電壓</a:t>
            </a:r>
            <a:r>
              <a:rPr lang="en-US" altLang="zh-TW" sz="3600" dirty="0" smtClean="0">
                <a:solidFill>
                  <a:schemeClr val="accent2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		</a:t>
            </a:r>
            <a:r>
              <a:rPr lang="zh-TW" altLang="en-US" sz="3600" dirty="0" smtClean="0">
                <a:solidFill>
                  <a:schemeClr val="accent2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的頻率 </a:t>
            </a:r>
            <a:r>
              <a:rPr lang="en-US" altLang="zh-TW" sz="3600" dirty="0" smtClean="0">
                <a:solidFill>
                  <a:schemeClr val="accent2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f</a:t>
            </a:r>
            <a:r>
              <a:rPr lang="zh-TW" altLang="en-US" sz="3600" dirty="0" smtClean="0">
                <a:solidFill>
                  <a:schemeClr val="accent2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 </a:t>
            </a:r>
            <a:r>
              <a:rPr lang="en-US" altLang="zh-TW" sz="3600" dirty="0" smtClean="0">
                <a:solidFill>
                  <a:schemeClr val="accent2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(Hz) </a:t>
            </a:r>
            <a:r>
              <a:rPr lang="zh-TW" altLang="en-US" sz="3600" dirty="0" smtClean="0">
                <a:solidFill>
                  <a:schemeClr val="accent2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為何</a:t>
            </a:r>
            <a:r>
              <a:rPr lang="en-US" altLang="zh-TW" sz="3600" dirty="0" smtClean="0">
                <a:solidFill>
                  <a:schemeClr val="accent2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?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華康POP1體W9" pitchFamily="81" charset="-120"/>
              <a:ea typeface="華康POP1體W9" pitchFamily="81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漸層紙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642910" y="357166"/>
            <a:ext cx="7643866" cy="10715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華康POP1體W9" pitchFamily="81" charset="-120"/>
                <a:ea typeface="華康POP1體W9" pitchFamily="81" charset="-120"/>
                <a:cs typeface="+mj-cs"/>
              </a:rPr>
              <a:t>同步轉速</a:t>
            </a:r>
            <a:r>
              <a:rPr kumimoji="0" lang="en-US" altLang="zh-TW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華康POP1體W9" pitchFamily="81" charset="-120"/>
                <a:ea typeface="華康POP1體W9" pitchFamily="81" charset="-120"/>
                <a:cs typeface="+mj-cs"/>
              </a:rPr>
              <a:t>(</a:t>
            </a:r>
            <a:r>
              <a:rPr kumimoji="0" lang="zh-TW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華康POP1體W9" pitchFamily="81" charset="-120"/>
                <a:ea typeface="華康POP1體W9" pitchFamily="81" charset="-120"/>
                <a:cs typeface="+mj-cs"/>
              </a:rPr>
              <a:t> </a:t>
            </a:r>
            <a:r>
              <a:rPr kumimoji="0" lang="en-US" altLang="zh-TW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華康POP1體W9" pitchFamily="81" charset="-120"/>
                <a:ea typeface="華康POP1體W9" pitchFamily="81" charset="-120"/>
                <a:cs typeface="+mj-cs"/>
              </a:rPr>
              <a:t>Ns=120f/P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華康POP1體W9" pitchFamily="81" charset="-120"/>
              <a:ea typeface="華康POP1體W9" pitchFamily="81" charset="-120"/>
              <a:cs typeface="+mj-cs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500034" y="3071810"/>
            <a:ext cx="8286808" cy="292895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華康POP1體W9" pitchFamily="81" charset="-120"/>
              <a:ea typeface="華康POP1體W9" pitchFamily="81" charset="-120"/>
              <a:cs typeface="+mj-cs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42910" y="1285860"/>
            <a:ext cx="7858180" cy="17859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dirty="0" smtClean="0">
                <a:solidFill>
                  <a:schemeClr val="accent2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感應電動機，磁場的磁極數為 </a:t>
            </a:r>
            <a:r>
              <a:rPr lang="en-US" altLang="zh-TW" sz="3600" dirty="0" smtClean="0">
                <a:solidFill>
                  <a:schemeClr val="accent2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P</a:t>
            </a:r>
            <a:r>
              <a:rPr lang="zh-TW" altLang="en-US" sz="3600" dirty="0" smtClean="0">
                <a:solidFill>
                  <a:schemeClr val="accent2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，外加電源的頻率為 </a:t>
            </a:r>
            <a:r>
              <a:rPr lang="en-US" altLang="zh-TW" sz="3600" dirty="0" smtClean="0">
                <a:solidFill>
                  <a:schemeClr val="accent2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f</a:t>
            </a:r>
            <a:r>
              <a:rPr lang="zh-TW" altLang="en-US" sz="3600" dirty="0" smtClean="0">
                <a:solidFill>
                  <a:schemeClr val="accent2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，所產生的旋轉磁場轉速為</a:t>
            </a:r>
            <a:r>
              <a:rPr lang="en-US" altLang="zh-TW" sz="3600" dirty="0" smtClean="0">
                <a:solidFill>
                  <a:schemeClr val="accent2">
                    <a:lumMod val="50000"/>
                  </a:schemeClr>
                </a:solidFill>
                <a:latin typeface="華康POP1體W9" pitchFamily="81" charset="-120"/>
                <a:ea typeface="華康POP1體W9" pitchFamily="81" charset="-120"/>
                <a:cs typeface="+mj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華康POP1體W9" pitchFamily="81" charset="-120"/>
              <a:ea typeface="華康POP1體W9" pitchFamily="81" charset="-120"/>
              <a:cs typeface="+mj-cs"/>
            </a:endParaRP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1071538" y="3071810"/>
          <a:ext cx="2714644" cy="1335777"/>
        </p:xfrm>
        <a:graphic>
          <a:graphicData uri="http://schemas.openxmlformats.org/presentationml/2006/ole">
            <p:oleObj spid="_x0000_s22530" name="方程式" r:id="rId4" imgW="799920" imgH="393480" progId="Equation.3">
              <p:embed/>
            </p:oleObj>
          </a:graphicData>
        </a:graphic>
      </p:graphicFrame>
      <p:sp>
        <p:nvSpPr>
          <p:cNvPr id="7" name="標題 1"/>
          <p:cNvSpPr txBox="1">
            <a:spLocks/>
          </p:cNvSpPr>
          <p:nvPr/>
        </p:nvSpPr>
        <p:spPr>
          <a:xfrm>
            <a:off x="642910" y="4500570"/>
            <a:ext cx="3643338" cy="17859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華康POP1體W9" pitchFamily="81" charset="-120"/>
                <a:ea typeface="華康POP1體W9" pitchFamily="81" charset="-120"/>
                <a:cs typeface="+mj-cs"/>
              </a:rPr>
              <a:t>就像轉子周圍有個磁鐵帶著轉子旋轉一樣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華康POP1體W9" pitchFamily="81" charset="-120"/>
                <a:ea typeface="華康POP1體W9" pitchFamily="81" charset="-120"/>
                <a:cs typeface="+mj-cs"/>
              </a:rPr>
              <a:t>!!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華康POP1體W9" pitchFamily="81" charset="-120"/>
              <a:ea typeface="華康POP1體W9" pitchFamily="81" charset="-120"/>
              <a:cs typeface="+mj-cs"/>
            </a:endParaRPr>
          </a:p>
        </p:txBody>
      </p:sp>
      <p:pic>
        <p:nvPicPr>
          <p:cNvPr id="8" name="圖片 7" descr="旋轉磁場示意圖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3000372"/>
            <a:ext cx="3715269" cy="2857899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7143768" y="6143644"/>
            <a:ext cx="13573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 smtClean="0"/>
              <a:t>題庫</a:t>
            </a:r>
            <a:r>
              <a:rPr lang="en-US" altLang="zh-TW" dirty="0" smtClean="0"/>
              <a:t>:  11-28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漸層紙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  <a:latin typeface="華康海報體W9(P)" pitchFamily="82" charset="-120"/>
                <a:ea typeface="華康海報體W9(P)" pitchFamily="82" charset="-120"/>
              </a:rPr>
              <a:t>電動機同步轉速  </a:t>
            </a:r>
            <a:r>
              <a:rPr lang="en-US" altLang="zh-TW" dirty="0" smtClean="0">
                <a:solidFill>
                  <a:srgbClr val="C00000"/>
                </a:solidFill>
                <a:latin typeface="華康海報體W9(P)" pitchFamily="82" charset="-120"/>
                <a:ea typeface="華康海報體W9(P)" pitchFamily="82" charset="-120"/>
              </a:rPr>
              <a:t>(</a:t>
            </a:r>
            <a:r>
              <a:rPr lang="en-US" altLang="zh-TW" dirty="0" smtClean="0">
                <a:solidFill>
                  <a:srgbClr val="C00000"/>
                </a:solidFill>
                <a:latin typeface="+mn-lt"/>
                <a:ea typeface="華康海報體W9(P)" pitchFamily="82" charset="-120"/>
              </a:rPr>
              <a:t>rpm</a:t>
            </a:r>
            <a:r>
              <a:rPr lang="en-US" altLang="zh-TW" dirty="0" smtClean="0">
                <a:solidFill>
                  <a:srgbClr val="C00000"/>
                </a:solidFill>
                <a:latin typeface="華康海報體W9(P)" pitchFamily="82" charset="-120"/>
                <a:ea typeface="華康海報體W9(P)" pitchFamily="82" charset="-120"/>
              </a:rPr>
              <a:t>)</a:t>
            </a:r>
            <a:endParaRPr lang="zh-TW" altLang="en-US" dirty="0">
              <a:solidFill>
                <a:srgbClr val="C00000"/>
              </a:solidFill>
              <a:latin typeface="華康海報體W9(P)" pitchFamily="82" charset="-120"/>
              <a:ea typeface="華康海報體W9(P)" pitchFamily="82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00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222"/>
                <a:gridCol w="3357586"/>
                <a:gridCol w="2971792"/>
              </a:tblGrid>
              <a:tr h="733428">
                <a:tc>
                  <a:txBody>
                    <a:bodyPr/>
                    <a:lstStyle/>
                    <a:p>
                      <a:pPr algn="ctr"/>
                      <a:endParaRPr lang="zh-TW" altLang="en-US" sz="3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50Hz</a:t>
                      </a:r>
                      <a:endParaRPr lang="zh-TW" altLang="en-US" sz="3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60Hz</a:t>
                      </a:r>
                      <a:endParaRPr lang="zh-TW" altLang="en-US" sz="3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73342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P=2</a:t>
                      </a:r>
                      <a:endParaRPr lang="zh-TW" altLang="en-US" sz="3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3000</a:t>
                      </a:r>
                      <a:endParaRPr lang="zh-TW" altLang="en-US" sz="3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3600</a:t>
                      </a:r>
                      <a:endParaRPr lang="zh-TW" altLang="en-US" sz="3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73342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P=4</a:t>
                      </a:r>
                      <a:endParaRPr lang="zh-TW" altLang="en-US" sz="3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1500</a:t>
                      </a:r>
                      <a:endParaRPr lang="zh-TW" altLang="en-US" sz="3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1800</a:t>
                      </a:r>
                      <a:endParaRPr lang="zh-TW" altLang="en-US" sz="3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73342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P=6</a:t>
                      </a:r>
                      <a:endParaRPr lang="zh-TW" altLang="en-US" sz="3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1000</a:t>
                      </a:r>
                      <a:endParaRPr lang="zh-TW" altLang="en-US" sz="3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1200</a:t>
                      </a:r>
                      <a:endParaRPr lang="zh-TW" altLang="en-US" sz="3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73342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P=8</a:t>
                      </a:r>
                      <a:endParaRPr lang="zh-TW" altLang="en-US" sz="3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750</a:t>
                      </a:r>
                      <a:endParaRPr lang="zh-TW" altLang="en-US" sz="3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900</a:t>
                      </a:r>
                      <a:endParaRPr lang="zh-TW" altLang="en-US" sz="3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73342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P=10</a:t>
                      </a:r>
                      <a:endParaRPr lang="zh-TW" altLang="en-US" sz="3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600</a:t>
                      </a:r>
                      <a:endParaRPr lang="zh-TW" altLang="en-US" sz="3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720</a:t>
                      </a:r>
                      <a:endParaRPr lang="zh-TW" altLang="en-US" sz="3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7143768" y="6215082"/>
            <a:ext cx="14287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 smtClean="0"/>
              <a:t>題庫</a:t>
            </a:r>
            <a:r>
              <a:rPr lang="en-US" altLang="zh-TW" dirty="0" smtClean="0"/>
              <a:t>:  11-13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漸層紙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457200" y="274638"/>
            <a:ext cx="7972452" cy="201135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華康海報體W9" pitchFamily="81" charset="-120"/>
                <a:ea typeface="華康海報體W9" pitchFamily="81" charset="-120"/>
                <a:cs typeface="+mj-cs"/>
              </a:rPr>
              <a:t>可是感應電動機的轉子並不是永久磁鐵製成，是如何產生轉矩呢</a:t>
            </a:r>
            <a:r>
              <a:rPr kumimoji="0" lang="en-US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華康海報體W9" pitchFamily="81" charset="-120"/>
                <a:ea typeface="華康海報體W9" pitchFamily="81" charset="-120"/>
                <a:cs typeface="+mj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dirty="0" smtClean="0">
                <a:solidFill>
                  <a:srgbClr val="C00000"/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其實</a:t>
            </a:r>
            <a:r>
              <a:rPr lang="en-US" altLang="zh-TW" sz="4000" dirty="0" smtClean="0">
                <a:solidFill>
                  <a:srgbClr val="C00000"/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:</a:t>
            </a:r>
            <a:r>
              <a:rPr lang="zh-TW" altLang="en-US" sz="4000" dirty="0" smtClean="0">
                <a:solidFill>
                  <a:srgbClr val="C00000"/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 是利用阿拉哥圓盤的原理</a:t>
            </a:r>
            <a:r>
              <a:rPr lang="en-US" altLang="zh-TW" sz="4000" dirty="0" smtClean="0">
                <a:solidFill>
                  <a:srgbClr val="C00000"/>
                </a:solidFill>
                <a:latin typeface="華康海報體W9" pitchFamily="81" charset="-120"/>
                <a:ea typeface="華康海報體W9" pitchFamily="81" charset="-120"/>
                <a:cs typeface="+mj-cs"/>
              </a:rPr>
              <a:t>!!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海報體W9" pitchFamily="81" charset="-120"/>
              <a:ea typeface="華康海報體W9" pitchFamily="81" charset="-120"/>
              <a:cs typeface="+mj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71472" y="2786058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    </a:t>
            </a:r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華康新特明體(P)" pitchFamily="18" charset="-120"/>
              <a:ea typeface="文鼎新中黑" pitchFamily="49" charset="-120"/>
            </a:endParaRPr>
          </a:p>
          <a:p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            </a:t>
            </a:r>
            <a:endParaRPr lang="zh-TW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華康新特明體(P)" pitchFamily="18" charset="-120"/>
              <a:ea typeface="文鼎新中黑" pitchFamily="49" charset="-120"/>
            </a:endParaRPr>
          </a:p>
        </p:txBody>
      </p:sp>
      <p:pic>
        <p:nvPicPr>
          <p:cNvPr id="10" name="圖片 9" descr="感應電動機分解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2428868"/>
            <a:ext cx="4881597" cy="3661198"/>
          </a:xfrm>
          <a:prstGeom prst="rect">
            <a:avLst/>
          </a:prstGeom>
        </p:spPr>
      </p:pic>
      <p:sp>
        <p:nvSpPr>
          <p:cNvPr id="11" name="圓角矩形圖說文字 10"/>
          <p:cNvSpPr/>
          <p:nvPr/>
        </p:nvSpPr>
        <p:spPr>
          <a:xfrm>
            <a:off x="357158" y="4929198"/>
            <a:ext cx="2000264" cy="857256"/>
          </a:xfrm>
          <a:prstGeom prst="wedgeRoundRectCallout">
            <a:avLst>
              <a:gd name="adj1" fmla="val 98894"/>
              <a:gd name="adj2" fmla="val -89880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</a:rPr>
              <a:t>磁場線圈</a:t>
            </a:r>
            <a:endParaRPr lang="zh-TW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華康流隸體W5" pitchFamily="65" charset="-120"/>
              <a:ea typeface="華康流隸體W5" pitchFamily="65" charset="-120"/>
            </a:endParaRPr>
          </a:p>
        </p:txBody>
      </p:sp>
      <p:sp>
        <p:nvSpPr>
          <p:cNvPr id="13" name="圓角矩形圖說文字 12"/>
          <p:cNvSpPr/>
          <p:nvPr/>
        </p:nvSpPr>
        <p:spPr>
          <a:xfrm>
            <a:off x="3214678" y="5643578"/>
            <a:ext cx="2571768" cy="714380"/>
          </a:xfrm>
          <a:prstGeom prst="wedgeRoundRectCallout">
            <a:avLst>
              <a:gd name="adj1" fmla="val 41408"/>
              <a:gd name="adj2" fmla="val -148800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流隸體W5" pitchFamily="65" charset="-120"/>
                <a:ea typeface="華康流隸體W5" pitchFamily="65" charset="-120"/>
              </a:rPr>
              <a:t>鼠籠型轉子</a:t>
            </a:r>
            <a:endParaRPr lang="zh-TW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華康流隸體W5" pitchFamily="65" charset="-120"/>
              <a:ea typeface="華康流隸體W5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572264" y="6143644"/>
            <a:ext cx="21431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 smtClean="0"/>
              <a:t>題庫</a:t>
            </a:r>
            <a:r>
              <a:rPr lang="en-US" altLang="zh-TW" dirty="0" smtClean="0"/>
              <a:t>:  11-31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11-43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漸層紙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457200" y="274638"/>
            <a:ext cx="7972452" cy="10826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華康海報體W9" pitchFamily="81" charset="-120"/>
                <a:ea typeface="華康海報體W9" pitchFamily="81" charset="-120"/>
                <a:cs typeface="+mj-cs"/>
              </a:rPr>
              <a:t>阿拉哥圓盤</a:t>
            </a:r>
            <a: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華康海報體W9" pitchFamily="81" charset="-120"/>
                <a:ea typeface="華康海報體W9" pitchFamily="81" charset="-120"/>
                <a:cs typeface="+mj-cs"/>
              </a:rPr>
              <a:t>(</a:t>
            </a: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華康海報體W9" pitchFamily="81" charset="-120"/>
                <a:ea typeface="華康海報體W9" pitchFamily="81" charset="-120"/>
                <a:cs typeface="+mj-cs"/>
              </a:rPr>
              <a:t>感應電動機的原理</a:t>
            </a:r>
            <a: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華康海報體W9" pitchFamily="81" charset="-120"/>
                <a:ea typeface="華康海報體W9" pitchFamily="81" charset="-120"/>
                <a:cs typeface="+mj-cs"/>
              </a:rPr>
              <a:t>)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華康海報體W9" pitchFamily="81" charset="-120"/>
              <a:ea typeface="華康海報體W9" pitchFamily="81" charset="-120"/>
              <a:cs typeface="+mj-cs"/>
            </a:endParaRPr>
          </a:p>
        </p:txBody>
      </p:sp>
      <p:pic>
        <p:nvPicPr>
          <p:cNvPr id="4" name="內容版面配置區 4" descr="1-4  瓦時計(單相2線) - 複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15" y="1071546"/>
            <a:ext cx="3293117" cy="250033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71472" y="2786058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    </a:t>
            </a:r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華康新特明體(P)" pitchFamily="18" charset="-120"/>
              <a:ea typeface="文鼎新中黑" pitchFamily="49" charset="-120"/>
            </a:endParaRPr>
          </a:p>
          <a:p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新特明體(P)" pitchFamily="18" charset="-120"/>
                <a:ea typeface="文鼎新中黑" pitchFamily="49" charset="-120"/>
              </a:rPr>
              <a:t>            </a:t>
            </a:r>
            <a:endParaRPr lang="zh-TW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華康新特明體(P)" pitchFamily="18" charset="-120"/>
              <a:ea typeface="文鼎新中黑" pitchFamily="49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28596" y="1071547"/>
            <a:ext cx="4714908" cy="25545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360000" algn="l"/>
              </a:tabLst>
            </a:pPr>
            <a:endParaRPr lang="en-US" altLang="zh-TW" sz="4000" baseline="30000" dirty="0" smtClean="0"/>
          </a:p>
          <a:p>
            <a:pPr>
              <a:tabLst>
                <a:tab pos="360000" algn="l"/>
              </a:tabLst>
            </a:pPr>
            <a:r>
              <a:rPr lang="zh-TW" altLang="en-US" sz="4000" baseline="30000" dirty="0" smtClean="0">
                <a:latin typeface="華康粗黑體" pitchFamily="49" charset="-120"/>
                <a:ea typeface="華康粗黑體" pitchFamily="49" charset="-120"/>
              </a:rPr>
              <a:t>右圖中有個可以自由旋轉的金屬圓盤，圓盤週邊有一個</a:t>
            </a:r>
            <a:r>
              <a:rPr lang="en-US" altLang="zh-TW" sz="4000" baseline="30000" dirty="0" smtClean="0">
                <a:latin typeface="華康粗黑體" pitchFamily="49" charset="-120"/>
                <a:ea typeface="華康粗黑體" pitchFamily="49" charset="-120"/>
              </a:rPr>
              <a:t>U</a:t>
            </a:r>
            <a:r>
              <a:rPr lang="zh-TW" altLang="en-US" sz="4000" baseline="30000" dirty="0" smtClean="0">
                <a:latin typeface="華康粗黑體" pitchFamily="49" charset="-120"/>
                <a:ea typeface="華康粗黑體" pitchFamily="49" charset="-120"/>
              </a:rPr>
              <a:t>形磁鐵</a:t>
            </a:r>
            <a:r>
              <a:rPr lang="en-US" altLang="zh-TW" sz="4000" baseline="30000" dirty="0" smtClean="0">
                <a:latin typeface="華康粗黑體" pitchFamily="49" charset="-120"/>
                <a:ea typeface="華康粗黑體" pitchFamily="49" charset="-120"/>
              </a:rPr>
              <a:t>(N</a:t>
            </a:r>
            <a:r>
              <a:rPr lang="zh-TW" altLang="en-US" sz="4000" baseline="30000" dirty="0" smtClean="0">
                <a:latin typeface="華康粗黑體" pitchFamily="49" charset="-120"/>
                <a:ea typeface="華康粗黑體" pitchFamily="49" charset="-120"/>
              </a:rPr>
              <a:t>上</a:t>
            </a:r>
            <a:r>
              <a:rPr lang="en-US" altLang="zh-TW" sz="4000" baseline="30000" dirty="0" smtClean="0">
                <a:latin typeface="華康粗黑體" pitchFamily="49" charset="-120"/>
                <a:ea typeface="華康粗黑體" pitchFamily="49" charset="-120"/>
              </a:rPr>
              <a:t>S</a:t>
            </a:r>
            <a:r>
              <a:rPr lang="zh-TW" altLang="en-US" sz="4000" baseline="30000" dirty="0" smtClean="0">
                <a:latin typeface="華康粗黑體" pitchFamily="49" charset="-120"/>
                <a:ea typeface="華康粗黑體" pitchFamily="49" charset="-120"/>
              </a:rPr>
              <a:t>下</a:t>
            </a:r>
            <a:r>
              <a:rPr lang="en-US" altLang="zh-TW" sz="4000" baseline="30000" dirty="0" smtClean="0">
                <a:latin typeface="華康粗黑體" pitchFamily="49" charset="-120"/>
                <a:ea typeface="華康粗黑體" pitchFamily="49" charset="-120"/>
              </a:rPr>
              <a:t>)</a:t>
            </a:r>
            <a:r>
              <a:rPr lang="zh-TW" altLang="en-US" sz="4000" baseline="30000" dirty="0" smtClean="0">
                <a:latin typeface="華康粗黑體" pitchFamily="49" charset="-120"/>
                <a:ea typeface="華康粗黑體" pitchFamily="49" charset="-120"/>
              </a:rPr>
              <a:t>以順時針方旋轉，並沒有碰到圓盤，而圓盤會隨著磁鐵轉起來，為什麼</a:t>
            </a:r>
            <a:r>
              <a:rPr lang="en-US" altLang="zh-TW" sz="4000" baseline="30000" dirty="0" smtClean="0">
                <a:latin typeface="華康粗黑體" pitchFamily="49" charset="-120"/>
                <a:ea typeface="華康粗黑體" pitchFamily="49" charset="-120"/>
              </a:rPr>
              <a:t>?</a:t>
            </a:r>
            <a:endParaRPr lang="zh-TW" altLang="en-US" sz="4000" baseline="30000" dirty="0"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28596" y="3857628"/>
            <a:ext cx="8358246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6000" indent="-742950" defTabSz="360000">
              <a:tabLst>
                <a:tab pos="180000" algn="l"/>
                <a:tab pos="288000" algn="l"/>
                <a:tab pos="360000" algn="l"/>
              </a:tabLst>
            </a:pPr>
            <a:r>
              <a:rPr lang="zh-TW" altLang="en-US" sz="3600" baseline="30000" dirty="0" smtClean="0">
                <a:latin typeface="華康粗黑體" pitchFamily="49" charset="-120"/>
                <a:ea typeface="華康粗黑體" pitchFamily="49" charset="-120"/>
              </a:rPr>
              <a:t>分析</a:t>
            </a:r>
            <a:r>
              <a:rPr lang="en-US" altLang="zh-TW" sz="3600" baseline="30000" dirty="0" smtClean="0">
                <a:latin typeface="華康粗黑體" pitchFamily="49" charset="-120"/>
                <a:ea typeface="華康粗黑體" pitchFamily="49" charset="-120"/>
              </a:rPr>
              <a:t>:</a:t>
            </a:r>
          </a:p>
          <a:p>
            <a:pPr marL="36000" indent="-742950" defTabSz="360000">
              <a:tabLst>
                <a:tab pos="180000" algn="l"/>
                <a:tab pos="288000" algn="l"/>
                <a:tab pos="360000" algn="l"/>
              </a:tabLst>
            </a:pPr>
            <a:r>
              <a:rPr lang="en-US" altLang="zh-TW" sz="3600" baseline="30000" dirty="0" smtClean="0">
                <a:latin typeface="華康粗黑體" pitchFamily="49" charset="-120"/>
                <a:ea typeface="華康粗黑體" pitchFamily="49" charset="-120"/>
              </a:rPr>
              <a:t>1.</a:t>
            </a:r>
            <a:r>
              <a:rPr lang="zh-TW" altLang="en-US" sz="3600" baseline="30000" dirty="0" smtClean="0">
                <a:latin typeface="華康粗黑體" pitchFamily="49" charset="-120"/>
                <a:ea typeface="華康粗黑體" pitchFamily="49" charset="-120"/>
              </a:rPr>
              <a:t>假設磁鐵不動，可看成圓盤對磁鐵的相對運動是以反方向 </a:t>
            </a:r>
            <a:r>
              <a:rPr lang="en-US" altLang="zh-TW" sz="3600" baseline="30000" dirty="0" smtClean="0">
                <a:latin typeface="華康粗黑體" pitchFamily="49" charset="-120"/>
                <a:ea typeface="華康粗黑體" pitchFamily="49" charset="-120"/>
              </a:rPr>
              <a:t>			</a:t>
            </a:r>
            <a:r>
              <a:rPr lang="zh-TW" altLang="en-US" sz="3600" baseline="30000" dirty="0" smtClean="0">
                <a:latin typeface="華康粗黑體" pitchFamily="49" charset="-120"/>
                <a:ea typeface="華康粗黑體" pitchFamily="49" charset="-120"/>
              </a:rPr>
              <a:t>旋轉</a:t>
            </a:r>
            <a:r>
              <a:rPr lang="en-US" altLang="zh-TW" sz="3600" baseline="30000" dirty="0" smtClean="0">
                <a:latin typeface="華康粗黑體" pitchFamily="49" charset="-120"/>
                <a:ea typeface="華康粗黑體" pitchFamily="49" charset="-120"/>
              </a:rPr>
              <a:t>(</a:t>
            </a:r>
            <a:r>
              <a:rPr lang="zh-TW" altLang="en-US" sz="3600" baseline="30000" dirty="0" smtClean="0">
                <a:latin typeface="華康粗黑體" pitchFamily="49" charset="-120"/>
                <a:ea typeface="華康粗黑體" pitchFamily="49" charset="-120"/>
              </a:rPr>
              <a:t>如</a:t>
            </a:r>
            <a:r>
              <a:rPr lang="en-US" altLang="zh-TW" sz="3600" baseline="30000" dirty="0" smtClean="0">
                <a:latin typeface="Brush Script MT" pitchFamily="66" charset="0"/>
                <a:ea typeface="華康粗黑體" pitchFamily="49" charset="-120"/>
              </a:rPr>
              <a:t>v‘</a:t>
            </a:r>
            <a:r>
              <a:rPr lang="en-US" altLang="zh-TW" sz="3600" baseline="30000" dirty="0" smtClean="0">
                <a:latin typeface="華康粗黑體" pitchFamily="49" charset="-120"/>
                <a:ea typeface="華康粗黑體" pitchFamily="49" charset="-120"/>
              </a:rPr>
              <a:t>)</a:t>
            </a:r>
          </a:p>
          <a:p>
            <a:pPr marL="36000" indent="-742950" defTabSz="360000">
              <a:tabLst>
                <a:tab pos="180000" algn="l"/>
                <a:tab pos="288000" algn="l"/>
                <a:tab pos="360000" algn="l"/>
              </a:tabLst>
            </a:pPr>
            <a:r>
              <a:rPr lang="en-US" altLang="zh-TW" sz="3600" baseline="30000" dirty="0" smtClean="0">
                <a:latin typeface="華康粗黑體" pitchFamily="49" charset="-120"/>
                <a:ea typeface="華康粗黑體" pitchFamily="49" charset="-120"/>
              </a:rPr>
              <a:t>2.</a:t>
            </a:r>
            <a:r>
              <a:rPr lang="zh-TW" altLang="en-US" sz="3600" baseline="30000" dirty="0" smtClean="0">
                <a:latin typeface="華康粗黑體" pitchFamily="49" charset="-120"/>
                <a:ea typeface="華康粗黑體" pitchFamily="49" charset="-120"/>
              </a:rPr>
              <a:t>以佛來明右手定則</a:t>
            </a:r>
            <a:r>
              <a:rPr lang="en-US" altLang="zh-TW" sz="3600" baseline="30000" dirty="0" smtClean="0">
                <a:latin typeface="華康粗黑體" pitchFamily="49" charset="-120"/>
                <a:ea typeface="華康粗黑體" pitchFamily="49" charset="-120"/>
              </a:rPr>
              <a:t>:</a:t>
            </a:r>
            <a:r>
              <a:rPr lang="zh-TW" altLang="en-US" sz="3600" baseline="30000" dirty="0" smtClean="0">
                <a:latin typeface="華康粗黑體" pitchFamily="49" charset="-120"/>
                <a:ea typeface="華康粗黑體" pitchFamily="49" charset="-120"/>
              </a:rPr>
              <a:t>磁通朝下、運動朝前，圓盤會產生電流</a:t>
            </a:r>
            <a:r>
              <a:rPr lang="en-US" altLang="zh-TW" sz="3600" baseline="30000" dirty="0" smtClean="0">
                <a:latin typeface="華康粗黑體" pitchFamily="49" charset="-120"/>
                <a:ea typeface="華康粗黑體" pitchFamily="49" charset="-120"/>
              </a:rPr>
              <a:t>			</a:t>
            </a:r>
            <a:r>
              <a:rPr lang="zh-TW" altLang="en-US" sz="3600" baseline="30000" dirty="0" smtClean="0">
                <a:latin typeface="華康粗黑體" pitchFamily="49" charset="-120"/>
                <a:ea typeface="華康粗黑體" pitchFamily="49" charset="-120"/>
              </a:rPr>
              <a:t>由磁鐵所在的方向向軸心流出再流回形成一個渦流。</a:t>
            </a:r>
            <a:endParaRPr lang="en-US" altLang="zh-TW" sz="3600" baseline="30000" dirty="0" smtClean="0">
              <a:latin typeface="華康粗黑體" pitchFamily="49" charset="-120"/>
              <a:ea typeface="華康粗黑體" pitchFamily="49" charset="-120"/>
            </a:endParaRPr>
          </a:p>
          <a:p>
            <a:pPr marL="36000" indent="-742950" defTabSz="360000">
              <a:tabLst>
                <a:tab pos="180000" algn="l"/>
                <a:tab pos="288000" algn="l"/>
                <a:tab pos="360000" algn="l"/>
              </a:tabLst>
            </a:pPr>
            <a:r>
              <a:rPr lang="en-US" altLang="zh-TW" sz="3600" baseline="30000" dirty="0" smtClean="0">
                <a:latin typeface="華康粗黑體" pitchFamily="49" charset="-120"/>
                <a:ea typeface="華康粗黑體" pitchFamily="49" charset="-120"/>
              </a:rPr>
              <a:t>3.</a:t>
            </a:r>
            <a:r>
              <a:rPr lang="zh-TW" altLang="en-US" sz="3600" baseline="30000" dirty="0" smtClean="0">
                <a:latin typeface="華康粗黑體" pitchFamily="49" charset="-120"/>
                <a:ea typeface="華康粗黑體" pitchFamily="49" charset="-120"/>
              </a:rPr>
              <a:t>再依佛來明左手定則</a:t>
            </a:r>
            <a:r>
              <a:rPr lang="en-US" altLang="zh-TW" sz="3600" baseline="30000" dirty="0" smtClean="0">
                <a:latin typeface="華康粗黑體" pitchFamily="49" charset="-120"/>
                <a:ea typeface="華康粗黑體" pitchFamily="49" charset="-120"/>
              </a:rPr>
              <a:t>:</a:t>
            </a:r>
            <a:r>
              <a:rPr lang="zh-TW" altLang="en-US" sz="3600" baseline="30000" dirty="0" smtClean="0">
                <a:latin typeface="華康粗黑體" pitchFamily="49" charset="-120"/>
                <a:ea typeface="華康粗黑體" pitchFamily="49" charset="-120"/>
              </a:rPr>
              <a:t>磁通朝下、電流朝左，會產生順時</a:t>
            </a:r>
            <a:r>
              <a:rPr lang="en-US" altLang="zh-TW" sz="3600" baseline="30000" dirty="0" smtClean="0">
                <a:latin typeface="華康粗黑體" pitchFamily="49" charset="-120"/>
                <a:ea typeface="華康粗黑體" pitchFamily="49" charset="-120"/>
              </a:rPr>
              <a:t>			</a:t>
            </a:r>
            <a:r>
              <a:rPr lang="zh-TW" altLang="en-US" sz="3600" baseline="30000" dirty="0" smtClean="0">
                <a:latin typeface="華康粗黑體" pitchFamily="49" charset="-120"/>
                <a:ea typeface="華康粗黑體" pitchFamily="49" charset="-120"/>
              </a:rPr>
              <a:t>方向的作用力</a:t>
            </a:r>
            <a:r>
              <a:rPr lang="en-US" altLang="zh-TW" sz="3600" baseline="30000" dirty="0" smtClean="0">
                <a:latin typeface="華康粗黑體" pitchFamily="49" charset="-120"/>
                <a:ea typeface="華康粗黑體" pitchFamily="49" charset="-120"/>
              </a:rPr>
              <a:t>(F)</a:t>
            </a:r>
            <a:r>
              <a:rPr lang="zh-TW" altLang="en-US" sz="3600" baseline="30000" dirty="0" smtClean="0">
                <a:latin typeface="華康粗黑體" pitchFamily="49" charset="-120"/>
                <a:ea typeface="華康粗黑體" pitchFamily="49" charset="-120"/>
              </a:rPr>
              <a:t>，使圓盤轉動起來。</a:t>
            </a:r>
            <a:endParaRPr lang="zh-TW" altLang="en-US" sz="4000" baseline="30000" dirty="0"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715140" y="6286520"/>
            <a:ext cx="2000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 smtClean="0"/>
              <a:t>題庫</a:t>
            </a:r>
            <a:r>
              <a:rPr lang="en-US" altLang="zh-TW" dirty="0" smtClean="0"/>
              <a:t>:  11-1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1-32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uiExpand="1" build="p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鳳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2970</TotalTime>
  <Words>1101</Words>
  <Application>Microsoft Office PowerPoint</Application>
  <PresentationFormat>如螢幕大小 (4:3)</PresentationFormat>
  <Paragraphs>176</Paragraphs>
  <Slides>28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0" baseType="lpstr">
      <vt:lpstr>Office 佈景主題</vt:lpstr>
      <vt:lpstr>方程式</vt:lpstr>
      <vt:lpstr>工作項目11 </vt:lpstr>
      <vt:lpstr>發電機模型</vt:lpstr>
      <vt:lpstr>投影片 3</vt:lpstr>
      <vt:lpstr>由此可知，若發電機磁極數為P</vt:lpstr>
      <vt:lpstr>投影片 5</vt:lpstr>
      <vt:lpstr>投影片 6</vt:lpstr>
      <vt:lpstr>電動機同步轉速  (rpm)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分相式啟動線圈的阻抗</vt:lpstr>
      <vt:lpstr>電容器啟動型線圈的阻抗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Windows User</dc:creator>
  <cp:lastModifiedBy>Windows User</cp:lastModifiedBy>
  <cp:revision>215</cp:revision>
  <dcterms:created xsi:type="dcterms:W3CDTF">2014-09-29T12:05:48Z</dcterms:created>
  <dcterms:modified xsi:type="dcterms:W3CDTF">2014-11-04T11:10:32Z</dcterms:modified>
</cp:coreProperties>
</file>