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305" r:id="rId5"/>
    <p:sldId id="306" r:id="rId6"/>
    <p:sldId id="307" r:id="rId7"/>
    <p:sldId id="291" r:id="rId8"/>
    <p:sldId id="308" r:id="rId9"/>
    <p:sldId id="310" r:id="rId10"/>
    <p:sldId id="309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E0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5BC0-2197-4A44-A0DC-BA42FAF03454}" type="datetimeFigureOut">
              <a:rPr lang="zh-TW" altLang="en-US" smtClean="0"/>
              <a:pPr/>
              <a:t>2014/11/2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漸層紙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dirty="0">
                <a:solidFill>
                  <a:srgbClr val="C00000"/>
                </a:solidFill>
                <a:latin typeface="華康新特圓體(P)" pitchFamily="34" charset="-120"/>
                <a:ea typeface="華康新特圓體(P)" pitchFamily="34" charset="-120"/>
              </a:rPr>
              <a:t>工作</a:t>
            </a:r>
            <a:r>
              <a:rPr lang="zh-TW" altLang="en-US" sz="6600" dirty="0" smtClean="0">
                <a:solidFill>
                  <a:srgbClr val="C00000"/>
                </a:solidFill>
                <a:latin typeface="華康新特圓體(P)" pitchFamily="34" charset="-120"/>
                <a:ea typeface="華康新特圓體(P)" pitchFamily="34" charset="-120"/>
              </a:rPr>
              <a:t>項目</a:t>
            </a:r>
            <a:r>
              <a:rPr lang="en-US" altLang="zh-TW" sz="6600" dirty="0" smtClean="0">
                <a:solidFill>
                  <a:srgbClr val="C00000"/>
                </a:solidFill>
                <a:latin typeface="華康新特圓體(P)" pitchFamily="34" charset="-120"/>
                <a:ea typeface="華康新特圓體(P)" pitchFamily="34" charset="-120"/>
              </a:rPr>
              <a:t>13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抖抖體W5(P)" pitchFamily="82" charset="-120"/>
                <a:ea typeface="華康抖抖體W5(P)" pitchFamily="82" charset="-120"/>
              </a:rPr>
              <a:t>變壓器裝置</a:t>
            </a:r>
            <a:endParaRPr lang="zh-TW" altLang="en-US" sz="8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抖抖體W5(P)" pitchFamily="82" charset="-120"/>
              <a:ea typeface="華康抖抖體W5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857224" y="857232"/>
            <a:ext cx="2400288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Y</a:t>
            </a: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接線</a:t>
            </a: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  <a:sym typeface="Wingdings" pitchFamily="2" charset="2"/>
              </a:rPr>
              <a:t>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pic>
        <p:nvPicPr>
          <p:cNvPr id="4" name="內容版面配置區 4" descr="1-4  瓦時計(單相2線) - 複製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2071678"/>
            <a:ext cx="4222055" cy="3271636"/>
          </a:xfrm>
          <a:prstGeom prst="rect">
            <a:avLst/>
          </a:prstGeom>
        </p:spPr>
      </p:pic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3000364" y="785794"/>
          <a:ext cx="4749800" cy="852488"/>
        </p:xfrm>
        <a:graphic>
          <a:graphicData uri="http://schemas.openxmlformats.org/presentationml/2006/ole">
            <p:oleObj spid="_x0000_s92162" name="方程式" r:id="rId5" imgW="1346040" imgH="241200" progId="Equation.3">
              <p:embed/>
            </p:oleObj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6500826" y="6215082"/>
            <a:ext cx="17145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 </a:t>
            </a:r>
            <a:r>
              <a:rPr lang="en-US" altLang="zh-TW" dirty="0" smtClean="0"/>
              <a:t>13-7</a:t>
            </a:r>
            <a:endParaRPr lang="zh-TW" altLang="en-US" dirty="0"/>
          </a:p>
        </p:txBody>
      </p:sp>
      <p:pic>
        <p:nvPicPr>
          <p:cNvPr id="9" name="內容版面配置區 4" descr="1-4  瓦時計(單相2線) - 複製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2066" y="1928802"/>
            <a:ext cx="3438493" cy="37115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內容版面配置區 4" descr="1-4  瓦時計(單相2線) - 複製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37050" y="1714488"/>
            <a:ext cx="3643338" cy="3643338"/>
          </a:xfrm>
        </p:spPr>
      </p:pic>
      <p:sp>
        <p:nvSpPr>
          <p:cNvPr id="7" name="文字方塊 6"/>
          <p:cNvSpPr txBox="1"/>
          <p:nvPr/>
        </p:nvSpPr>
        <p:spPr>
          <a:xfrm>
            <a:off x="500034" y="5429264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tx2">
                    <a:lumMod val="1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10KVA</a:t>
            </a:r>
            <a:r>
              <a:rPr lang="zh-TW" altLang="en-US" sz="3200" dirty="0" smtClean="0">
                <a:solidFill>
                  <a:schemeClr val="tx2">
                    <a:lumMod val="1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變壓器 </a:t>
            </a:r>
            <a:r>
              <a:rPr lang="zh-TW" altLang="en-US" sz="2000" dirty="0" smtClean="0">
                <a:solidFill>
                  <a:schemeClr val="tx2">
                    <a:lumMod val="1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           </a:t>
            </a:r>
            <a:endParaRPr lang="zh-TW" altLang="en-US" sz="2000" dirty="0">
              <a:solidFill>
                <a:schemeClr val="tx2">
                  <a:lumMod val="10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</p:txBody>
      </p:sp>
      <p:pic>
        <p:nvPicPr>
          <p:cNvPr id="10" name="內容版面配置區 4" descr="1-4  瓦時計(單相2線) - 複製.jpg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4929190" y="1721763"/>
            <a:ext cx="3722150" cy="3421749"/>
          </a:xfrm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500034" y="214290"/>
            <a:ext cx="60007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變壓器外觀</a:t>
            </a:r>
            <a:endParaRPr kumimoji="0" lang="zh-TW" altLang="en-US" sz="6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929190" y="5429264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tx2">
                    <a:lumMod val="1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小型變壓器 </a:t>
            </a:r>
            <a:r>
              <a:rPr lang="zh-TW" altLang="en-US" sz="2000" dirty="0" smtClean="0">
                <a:solidFill>
                  <a:schemeClr val="tx2">
                    <a:lumMod val="1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           </a:t>
            </a:r>
            <a:endParaRPr lang="zh-TW" altLang="en-US" sz="2000" dirty="0">
              <a:solidFill>
                <a:schemeClr val="tx2">
                  <a:lumMod val="10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變壓器原理</a:t>
            </a:r>
            <a:endParaRPr kumimoji="0" lang="zh-TW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71472" y="5072074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將交流電壓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V</a:t>
            </a:r>
            <a:r>
              <a:rPr lang="en-US" altLang="zh-TW" sz="16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1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加在初級線圈會產生交變的磁力線</a:t>
            </a:r>
            <a:r>
              <a:rPr lang="el-GR" altLang="zh-TW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Φ 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，交連到次級線圈後使次級線圈感應電壓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V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2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。</a:t>
            </a:r>
            <a:endParaRPr lang="zh-TW" altLang="en-US" sz="2400" dirty="0">
              <a:solidFill>
                <a:schemeClr val="accent5">
                  <a:lumMod val="50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</p:txBody>
      </p:sp>
      <p:pic>
        <p:nvPicPr>
          <p:cNvPr id="7" name="內容版面配置區 4" descr="1-4  瓦時計(單相2線) - 複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1285860"/>
            <a:ext cx="5357850" cy="3373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285852" y="5072074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所感應的電壓與一、二次側的匝數比有關，</a:t>
            </a:r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/>
            </a:r>
            <a:b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</a:b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即電壓比</a:t>
            </a:r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=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匝數比</a:t>
            </a:r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=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電流比的倒數。</a:t>
            </a:r>
            <a:endParaRPr lang="zh-TW" altLang="en-US" sz="2400" b="1" dirty="0">
              <a:solidFill>
                <a:schemeClr val="accent5">
                  <a:lumMod val="50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</p:txBody>
      </p:sp>
      <p:pic>
        <p:nvPicPr>
          <p:cNvPr id="5" name="內容版面配置區 4" descr="1-4  瓦時計(單相2線) - 複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571480"/>
            <a:ext cx="6101887" cy="43171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571472" y="4000504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1.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通常一次側安裝</a:t>
            </a:r>
            <a:r>
              <a:rPr lang="zh-TW" altLang="en-US" sz="2400" b="1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短路保護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、二次側安裝</a:t>
            </a:r>
            <a:r>
              <a:rPr lang="zh-TW" altLang="en-US" sz="2400" b="1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過載保護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。</a:t>
            </a:r>
            <a:endParaRPr lang="en-US" altLang="zh-TW" sz="2400" b="1" dirty="0" smtClean="0">
              <a:solidFill>
                <a:schemeClr val="accent5">
                  <a:lumMod val="50000"/>
                </a:schemeClr>
              </a:solidFill>
              <a:latin typeface="華康古印體(P)" pitchFamily="66" charset="-120"/>
              <a:ea typeface="華康古印體(P)" pitchFamily="66" charset="-120"/>
            </a:endParaRPr>
          </a:p>
          <a:p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2.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一次側或二次側單獨安裝過電流保護，其額定值均規</a:t>
            </a:r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/>
            </a:r>
            <a:b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</a:b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  定在變壓器額定容量的</a:t>
            </a:r>
            <a:r>
              <a:rPr lang="en-US" altLang="zh-TW" sz="2400" b="1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1.25</a:t>
            </a:r>
            <a:r>
              <a:rPr lang="zh-TW" altLang="en-US" sz="2400" b="1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倍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以下。</a:t>
            </a:r>
            <a:endParaRPr lang="en-US" altLang="zh-TW" sz="2400" b="1" dirty="0" smtClean="0">
              <a:solidFill>
                <a:schemeClr val="accent5">
                  <a:lumMod val="50000"/>
                </a:schemeClr>
              </a:solidFill>
              <a:latin typeface="華康古印體(P)" pitchFamily="66" charset="-120"/>
              <a:ea typeface="華康古印體(P)" pitchFamily="66" charset="-120"/>
            </a:endParaRPr>
          </a:p>
          <a:p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3.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如果二次側已裝</a:t>
            </a:r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1.25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倍以下容量的過電流保護，則一</a:t>
            </a:r>
            <a: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/>
            </a:r>
            <a:br>
              <a:rPr lang="en-US" altLang="zh-TW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</a:b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   次側的過電流保護容量設在變壓器額定的</a:t>
            </a:r>
            <a:r>
              <a:rPr lang="en-US" altLang="zh-TW" sz="2400" b="1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2.5</a:t>
            </a:r>
            <a:r>
              <a:rPr lang="zh-TW" altLang="en-US" sz="2400" b="1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倍</a:t>
            </a:r>
            <a:r>
              <a:rPr lang="zh-TW" altLang="en-US" sz="2400" b="1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以下。</a:t>
            </a:r>
            <a:endParaRPr lang="zh-TW" altLang="en-US" sz="2400" b="1" dirty="0">
              <a:solidFill>
                <a:schemeClr val="accent5">
                  <a:lumMod val="50000"/>
                </a:schemeClr>
              </a:solidFill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4" name="內容版面配置區 4" descr="1-4  瓦時計(單相2線) - 複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928670"/>
            <a:ext cx="5429288" cy="29906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500826" y="6143644"/>
            <a:ext cx="2071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 13-1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13-3</a:t>
            </a:r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357158" y="214290"/>
            <a:ext cx="8229600" cy="796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zh-TW" altLang="en-US" sz="4800" dirty="0" smtClean="0">
                <a:solidFill>
                  <a:srgbClr val="002060"/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變壓器的</a:t>
            </a:r>
            <a:r>
              <a:rPr lang="zh-TW" altLang="en-US" sz="4800" dirty="0" smtClean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「過電流保護」</a:t>
            </a:r>
            <a:endParaRPr kumimoji="0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何謂</a:t>
            </a:r>
            <a:r>
              <a:rPr lang="zh-TW" altLang="en-US" sz="4800" dirty="0" smtClean="0">
                <a:solidFill>
                  <a:srgbClr val="002060"/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變壓器的</a:t>
            </a:r>
            <a:r>
              <a:rPr lang="zh-TW" altLang="en-US" sz="4800" dirty="0" smtClean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「阻抗電壓」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?</a:t>
            </a:r>
            <a:endParaRPr kumimoji="0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71472" y="3857628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1.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將一次側接交流可調電壓、二次側接安培表測短路電流。</a:t>
            </a:r>
            <a:endParaRPr lang="en-US" altLang="zh-TW" sz="2400" dirty="0" smtClean="0">
              <a:solidFill>
                <a:schemeClr val="accent5">
                  <a:lumMod val="50000"/>
                </a:schemeClr>
              </a:solidFill>
              <a:latin typeface="華康古印體(P)" pitchFamily="66" charset="-120"/>
              <a:ea typeface="華康古印體(P)" pitchFamily="66" charset="-120"/>
            </a:endParaRPr>
          </a:p>
          <a:p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2.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將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V1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逐漸調高至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I</a:t>
            </a:r>
            <a:r>
              <a:rPr lang="en-US" altLang="zh-TW" sz="16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2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達到二次側的額定電流，此時的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V1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即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/>
            </a:r>
            <a:b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</a:b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  為</a:t>
            </a:r>
            <a:r>
              <a:rPr lang="zh-TW" altLang="en-US" sz="2400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「阻抗電壓」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。</a:t>
            </a:r>
            <a:endParaRPr lang="en-US" altLang="zh-TW" sz="2400" dirty="0" smtClean="0">
              <a:solidFill>
                <a:schemeClr val="accent5">
                  <a:lumMod val="50000"/>
                </a:schemeClr>
              </a:solidFill>
              <a:latin typeface="華康古印體(P)" pitchFamily="66" charset="-120"/>
              <a:ea typeface="華康古印體(P)" pitchFamily="66" charset="-120"/>
            </a:endParaRPr>
          </a:p>
          <a:p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3.</a:t>
            </a:r>
            <a:r>
              <a:rPr lang="zh-TW" altLang="en-US" sz="2400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阻抗電壓愈小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表示變壓器等效阻抗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R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1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、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R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2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、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X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L1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、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X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L2</a:t>
            </a:r>
            <a:b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</a:b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   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愈小，當變壓器短路時，</a:t>
            </a:r>
            <a:r>
              <a:rPr lang="zh-TW" altLang="en-US" sz="2400" dirty="0" smtClean="0">
                <a:solidFill>
                  <a:srgbClr val="FF0000"/>
                </a:solidFill>
                <a:latin typeface="華康古印體(P)" pitchFamily="66" charset="-120"/>
                <a:ea typeface="華康古印體(P)" pitchFamily="66" charset="-120"/>
              </a:rPr>
              <a:t>短路電流愈大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華康古印體(P)" pitchFamily="66" charset="-120"/>
                <a:ea typeface="華康古印體(P)" pitchFamily="66" charset="-120"/>
              </a:rPr>
              <a:t>。</a:t>
            </a:r>
            <a:endParaRPr lang="zh-TW" altLang="en-US" sz="2400" dirty="0">
              <a:solidFill>
                <a:schemeClr val="accent5">
                  <a:lumMod val="50000"/>
                </a:schemeClr>
              </a:solidFill>
              <a:latin typeface="華康古印體(P)" pitchFamily="66" charset="-120"/>
              <a:ea typeface="華康古印體(P)" pitchFamily="66" charset="-120"/>
            </a:endParaRPr>
          </a:p>
        </p:txBody>
      </p:sp>
      <p:pic>
        <p:nvPicPr>
          <p:cNvPr id="5" name="內容版面配置區 4" descr="1-4  瓦時計(單相2線) - 複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7" y="1142984"/>
            <a:ext cx="6454496" cy="276102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500826" y="6143644"/>
            <a:ext cx="2071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 13-4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13-5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543956" cy="86834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以三台單相變壓器做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三相△</a:t>
            </a:r>
            <a:r>
              <a:rPr lang="en-US" altLang="zh-TW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-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△結線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71472" y="2786058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    </a:t>
            </a:r>
            <a:endParaRPr lang="en-US" altLang="zh-TW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  <a:p>
            <a:r>
              <a:rPr lang="zh-TW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            </a:t>
            </a:r>
            <a:endParaRPr lang="zh-TW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</p:txBody>
      </p:sp>
      <p:pic>
        <p:nvPicPr>
          <p:cNvPr id="10" name="圖片 9" descr="感應電動機分解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285859"/>
            <a:ext cx="5715040" cy="4439041"/>
          </a:xfrm>
          <a:prstGeom prst="rect">
            <a:avLst/>
          </a:prstGeom>
        </p:spPr>
      </p:pic>
      <p:sp>
        <p:nvSpPr>
          <p:cNvPr id="13" name="圓角矩形圖說文字 12"/>
          <p:cNvSpPr/>
          <p:nvPr/>
        </p:nvSpPr>
        <p:spPr>
          <a:xfrm>
            <a:off x="6572264" y="2071678"/>
            <a:ext cx="2071702" cy="2143140"/>
          </a:xfrm>
          <a:prstGeom prst="wedgeRoundRectCallout">
            <a:avLst>
              <a:gd name="adj1" fmla="val -63000"/>
              <a:gd name="adj2" fmla="val -1944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接線口訣</a:t>
            </a:r>
            <a:endParaRPr lang="en-US" altLang="zh-TW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  <a:p>
            <a:pPr algn="ctr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一尾接二頭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  <a:p>
            <a:pPr algn="ctr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二尾接三頭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  <a:p>
            <a:pPr algn="ctr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三尾接一頭</a:t>
            </a: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357950" y="5929330"/>
            <a:ext cx="21431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 </a:t>
            </a:r>
            <a:r>
              <a:rPr lang="en-US" altLang="zh-TW" dirty="0" smtClean="0"/>
              <a:t>13-6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13-9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500034" y="500042"/>
            <a:ext cx="5043494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l-GR" altLang="zh-TW" sz="4400" dirty="0" smtClean="0">
                <a:solidFill>
                  <a:srgbClr val="002060"/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Δ</a:t>
            </a: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接線</a:t>
            </a: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  <a:sym typeface="Wingdings" pitchFamily="2" charset="2"/>
              </a:rPr>
              <a:t>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pic>
        <p:nvPicPr>
          <p:cNvPr id="4" name="內容版面配置區 4" descr="1-4  瓦時計(單相2線) - 複製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2357430"/>
            <a:ext cx="4568605" cy="3271636"/>
          </a:xfrm>
          <a:prstGeom prst="rect">
            <a:avLst/>
          </a:prstGeom>
        </p:spPr>
      </p:pic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3071802" y="500042"/>
          <a:ext cx="4929222" cy="852699"/>
        </p:xfrm>
        <a:graphic>
          <a:graphicData uri="http://schemas.openxmlformats.org/presentationml/2006/ole">
            <p:oleObj spid="_x0000_s60418" name="方程式" r:id="rId5" imgW="1396800" imgH="241200" progId="Equation.3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6500826" y="6000768"/>
            <a:ext cx="15716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</a:t>
            </a:r>
            <a:r>
              <a:rPr lang="en-US" altLang="zh-TW" dirty="0" smtClean="0"/>
              <a:t>13-6</a:t>
            </a:r>
            <a:endParaRPr lang="zh-TW" altLang="en-US" dirty="0"/>
          </a:p>
        </p:txBody>
      </p:sp>
      <p:pic>
        <p:nvPicPr>
          <p:cNvPr id="10" name="內容版面配置區 4" descr="1-4  瓦時計(單相2線) - 複製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3504" y="1857364"/>
            <a:ext cx="3506246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543956" cy="86834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華康海報體W9" pitchFamily="81" charset="-120"/>
                <a:ea typeface="華康海報體W9" pitchFamily="81" charset="-120"/>
                <a:cs typeface="+mj-cs"/>
              </a:rPr>
              <a:t>以三台單相變壓器做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三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相</a:t>
            </a:r>
            <a:r>
              <a:rPr lang="en-US" altLang="zh-TW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Y-Y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結</a:t>
            </a:r>
            <a:r>
              <a:rPr lang="zh-TW" altLang="en-US" sz="4000" dirty="0" smtClean="0">
                <a:solidFill>
                  <a:schemeClr val="tx2">
                    <a:lumMod val="75000"/>
                  </a:schemeClr>
                </a:solidFill>
                <a:latin typeface="華康海報體W9" pitchFamily="81" charset="-120"/>
                <a:ea typeface="華康海報體W9" pitchFamily="81" charset="-120"/>
                <a:cs typeface="+mj-cs"/>
              </a:rPr>
              <a:t>線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海報體W9" pitchFamily="81" charset="-120"/>
              <a:ea typeface="華康海報體W9" pitchFamily="81" charset="-120"/>
              <a:cs typeface="+mj-cs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71472" y="2786058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    </a:t>
            </a:r>
            <a:endParaRPr lang="en-US" altLang="zh-TW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  <a:p>
            <a:r>
              <a:rPr lang="zh-TW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新特明體(P)" pitchFamily="18" charset="-120"/>
                <a:ea typeface="文鼎新中黑" pitchFamily="49" charset="-120"/>
              </a:rPr>
              <a:t>            </a:t>
            </a:r>
            <a:endParaRPr lang="zh-TW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華康新特明體(P)" pitchFamily="18" charset="-120"/>
              <a:ea typeface="文鼎新中黑" pitchFamily="49" charset="-120"/>
            </a:endParaRPr>
          </a:p>
        </p:txBody>
      </p:sp>
      <p:pic>
        <p:nvPicPr>
          <p:cNvPr id="5" name="圖片 4" descr="感應電動機分解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125" y="1285859"/>
            <a:ext cx="5530609" cy="4439041"/>
          </a:xfrm>
          <a:prstGeom prst="rect">
            <a:avLst/>
          </a:prstGeom>
        </p:spPr>
      </p:pic>
      <p:sp>
        <p:nvSpPr>
          <p:cNvPr id="6" name="圓角矩形圖說文字 5"/>
          <p:cNvSpPr/>
          <p:nvPr/>
        </p:nvSpPr>
        <p:spPr>
          <a:xfrm>
            <a:off x="6572264" y="2071678"/>
            <a:ext cx="2071702" cy="1785950"/>
          </a:xfrm>
          <a:prstGeom prst="wedgeRoundRectCallout">
            <a:avLst>
              <a:gd name="adj1" fmla="val -63000"/>
              <a:gd name="adj2" fmla="val -1944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接線口訣</a:t>
            </a:r>
            <a:endParaRPr lang="en-US" altLang="zh-TW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  <a:p>
            <a:pPr algn="ctr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尾接一起</a:t>
            </a:r>
            <a:endParaRPr lang="en-US" altLang="zh-TW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  <a:p>
            <a:pPr algn="ctr"/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流隸體W5" pitchFamily="65" charset="-120"/>
                <a:ea typeface="華康流隸體W5" pitchFamily="65" charset="-120"/>
              </a:rPr>
              <a:t>頭接電源</a:t>
            </a: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華康流隸體W5" pitchFamily="65" charset="-120"/>
              <a:ea typeface="華康流隸體W5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357950" y="5929330"/>
            <a:ext cx="21431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 </a:t>
            </a:r>
            <a:r>
              <a:rPr lang="en-US" altLang="zh-TW" dirty="0" smtClean="0"/>
              <a:t>13-7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13-9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鳳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233</Words>
  <Application>Microsoft Office PowerPoint</Application>
  <PresentationFormat>如螢幕大小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Office 佈景主題</vt:lpstr>
      <vt:lpstr>方程式</vt:lpstr>
      <vt:lpstr>工作項目13 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Windows User</dc:creator>
  <cp:lastModifiedBy>Windows User</cp:lastModifiedBy>
  <cp:revision>237</cp:revision>
  <dcterms:created xsi:type="dcterms:W3CDTF">2014-09-29T12:05:48Z</dcterms:created>
  <dcterms:modified xsi:type="dcterms:W3CDTF">2014-11-02T14:23:36Z</dcterms:modified>
</cp:coreProperties>
</file>